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346" r:id="rId2"/>
    <p:sldId id="318" r:id="rId3"/>
    <p:sldId id="257" r:id="rId4"/>
    <p:sldId id="340" r:id="rId5"/>
    <p:sldId id="341" r:id="rId6"/>
    <p:sldId id="339" r:id="rId7"/>
    <p:sldId id="344" r:id="rId8"/>
    <p:sldId id="345" r:id="rId9"/>
    <p:sldId id="343" r:id="rId10"/>
    <p:sldId id="258" r:id="rId11"/>
    <p:sldId id="259" r:id="rId12"/>
    <p:sldId id="271" r:id="rId13"/>
    <p:sldId id="309" r:id="rId14"/>
    <p:sldId id="306" r:id="rId15"/>
    <p:sldId id="307" r:id="rId16"/>
    <p:sldId id="308" r:id="rId17"/>
    <p:sldId id="310" r:id="rId18"/>
    <p:sldId id="347" r:id="rId19"/>
    <p:sldId id="329" r:id="rId20"/>
    <p:sldId id="275" r:id="rId21"/>
    <p:sldId id="330" r:id="rId22"/>
    <p:sldId id="331" r:id="rId23"/>
    <p:sldId id="313" r:id="rId24"/>
    <p:sldId id="348" r:id="rId25"/>
    <p:sldId id="324" r:id="rId26"/>
    <p:sldId id="327" r:id="rId27"/>
    <p:sldId id="332" r:id="rId28"/>
    <p:sldId id="333" r:id="rId29"/>
    <p:sldId id="323" r:id="rId30"/>
    <p:sldId id="334" r:id="rId31"/>
    <p:sldId id="292" r:id="rId32"/>
    <p:sldId id="335" r:id="rId33"/>
    <p:sldId id="300" r:id="rId34"/>
    <p:sldId id="337" r:id="rId35"/>
    <p:sldId id="315" r:id="rId36"/>
    <p:sldId id="319" r:id="rId37"/>
    <p:sldId id="267" r:id="rId38"/>
    <p:sldId id="282" r:id="rId39"/>
    <p:sldId id="297" r:id="rId40"/>
    <p:sldId id="294" r:id="rId41"/>
    <p:sldId id="316" r:id="rId42"/>
    <p:sldId id="290" r:id="rId43"/>
    <p:sldId id="285" r:id="rId44"/>
    <p:sldId id="320" r:id="rId45"/>
    <p:sldId id="287" r:id="rId46"/>
    <p:sldId id="298" r:id="rId47"/>
    <p:sldId id="288" r:id="rId48"/>
    <p:sldId id="321" r:id="rId49"/>
    <p:sldId id="317" r:id="rId50"/>
    <p:sldId id="286" r:id="rId51"/>
    <p:sldId id="305" r:id="rId52"/>
    <p:sldId id="274" r:id="rId53"/>
    <p:sldId id="322" r:id="rId54"/>
    <p:sldId id="325" r:id="rId55"/>
    <p:sldId id="338" r:id="rId56"/>
    <p:sldId id="301" r:id="rId57"/>
    <p:sldId id="303" r:id="rId58"/>
    <p:sldId id="302" r:id="rId59"/>
    <p:sldId id="304" r:id="rId60"/>
    <p:sldId id="336"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B7B2"/>
    <a:srgbClr val="EDC949"/>
    <a:srgbClr val="59A14F"/>
    <a:srgbClr val="AF7AA1"/>
    <a:srgbClr val="E15759"/>
    <a:srgbClr val="F28E2C"/>
    <a:srgbClr val="FFFFFF"/>
    <a:srgbClr val="4E79A7"/>
    <a:srgbClr val="AEB129"/>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06" autoAdjust="0"/>
    <p:restoredTop sz="76846" autoAdjust="0"/>
  </p:normalViewPr>
  <p:slideViewPr>
    <p:cSldViewPr snapToGrid="0">
      <p:cViewPr varScale="1">
        <p:scale>
          <a:sx n="67" d="100"/>
          <a:sy n="67" d="100"/>
        </p:scale>
        <p:origin x="1262" y="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2021-06-16</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388043458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800" b="0" i="0" dirty="0">
                <a:effectLst/>
                <a:latin typeface="Arial" panose="020B0604020202020204" pitchFamily="34" charset="0"/>
              </a:rPr>
              <a:t>So, this is precisely the objective of my research: to build on top of the theoretical understanding that (networked) social movements can have political consequences, and to leverage geolocated social media data to provide an evidence based understanding of the political implications of hashtag activism.</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First, I am using the social media movement #JusticeForGeorgeFloyd of last summer as a case study to drive this research</a:t>
            </a:r>
          </a:p>
          <a:p>
            <a:pPr marL="342900" lvl="0" indent="-342900">
              <a:lnSpc>
                <a:spcPct val="107000"/>
              </a:lnSpc>
              <a:spcAft>
                <a:spcPts val="800"/>
              </a:spcAft>
              <a:buFont typeface="Symbol" panose="05050102010706020507" pitchFamily="18" charset="2"/>
              <a:buChar char=""/>
            </a:pPr>
            <a:r>
              <a:rPr lang="en-CA" sz="2800" b="0" i="0" dirty="0">
                <a:effectLst/>
                <a:latin typeface="Arial" panose="020B0604020202020204" pitchFamily="34" charset="0"/>
              </a:rPr>
              <a:t>the social significance of the #JusticeForGeorgeFloyd social movement, the intense use of social media during the movement, its geographic coverage in terms of physical protest, and the still-ongoing political activity related to the movement make this case highly relevant for the study of the political implications of hashtag activism.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19497839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Ok so lets look at the methods in which I use and the experimental design for this research</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5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two primary data-sets for this research, geolocated tweets, and geolocated physical protests, are open source and available for the whole world. Which makes it possible to repeat this study for different social movements in different parts of the world.</a:t>
            </a:r>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82930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a number of pre-processing techniques to clean this data</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Mainly I use the county and state geographies to aggregate counts of physical protests, tweets and legislative responses in total. </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aggregate this data by day at the national, state, and county scale.</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tweets to create a geo-located social network</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121866860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Third, let me introduce the first modelling technique: time series modelling</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This method is used to perform correlated time series analysis, which I use to understand the correlation between tweet and protest time series at different time lags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also use granger causality analysis, which is used to infer potential causal relationships between time series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in this part of the analysis I select and build a forecasting model to test whether one time series can be used to predict the other</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26819959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The second modelling technique is regression analysis: this technique is used to model linear and power relationships between variables</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use regression analysis when looking at total counts of tweets, protests and legislation</a:t>
            </a:r>
          </a:p>
          <a:p>
            <a:pPr marL="800100" lvl="1"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And I use regression in combination with time series modelling, to understand linear relationships between variables as they change over time and at different time lags</a:t>
            </a:r>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18480217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Third, I use network modelling to calculate centrality metrics, extract communities, and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357178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use geo-spatial analysis throughout each computational phase to explore how these metrics relate to space</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31426567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one of the main outcomes of this research: </a:t>
            </a:r>
            <a:r>
              <a:rPr lang="en-CA" sz="2800" b="0" i="0" dirty="0">
                <a:effectLst/>
                <a:latin typeface="Arial" panose="020B0604020202020204" pitchFamily="34" charset="0"/>
              </a:rPr>
              <a:t>What is the relationship between location-based hashtag activism and physical protest activity</a:t>
            </a:r>
            <a:r>
              <a:rPr lang="en-CA" sz="2800" dirty="0">
                <a:latin typeface="Arial" panose="020B0604020202020204" pitchFamily="34" charset="0"/>
                <a:cs typeface="Arial" panose="020B0604020202020204" pitchFamily="34"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2800"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4000" b="0" i="0" dirty="0">
                <a:effectLst/>
                <a:latin typeface="Arial" panose="020B0604020202020204" pitchFamily="34" charset="0"/>
              </a:rPr>
              <a:t>As I mentioned earlier, the study of the relationship between hashtag activism and physical protest has been inconclusive, with evidence both in support and against the existence of such a relationship. This, scholars conclude, is partly due to a lack of empirical research and the use of limited case studies. Additionally, most of the literature within this area of research has studied this relationship through a broad lens without considering the geo-spatial relationships that may exist between digital and physical protests. So, in an attempt to address this knowledge gap, I’m going to share some evidence, using the </a:t>
            </a:r>
            <a:r>
              <a:rPr lang="en-CA" sz="4000" b="0" i="0" dirty="0" err="1">
                <a:effectLst/>
                <a:latin typeface="Arial" panose="020B0604020202020204" pitchFamily="34" charset="0"/>
              </a:rPr>
              <a:t>JusticeForGeorgeFloyd</a:t>
            </a:r>
            <a:r>
              <a:rPr lang="en-CA" sz="4000" b="0" i="0" dirty="0">
                <a:effectLst/>
                <a:latin typeface="Arial" panose="020B0604020202020204" pitchFamily="34" charset="0"/>
              </a:rPr>
              <a:t> social movement as a case study, suggesting that there is in fact a strong temporal and spatial relationship between hashtag activism and physical protest.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23473862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75248397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7000"/>
              </a:lnSpc>
              <a:spcBef>
                <a:spcPts val="0"/>
              </a:spcBef>
              <a:spcAft>
                <a:spcPts val="0"/>
              </a:spcAft>
              <a:buClrTx/>
              <a:buSzTx/>
              <a:buFont typeface="Symbol" panose="05050102010706020507" pitchFamily="18" charset="2"/>
              <a:buChar char=""/>
              <a:tabLst/>
              <a:defRPr/>
            </a:pPr>
            <a:r>
              <a:rPr lang="en-CA" sz="1100" b="0" i="0" dirty="0">
                <a:effectLst/>
                <a:latin typeface="Arial" panose="020B0604020202020204" pitchFamily="34" charset="0"/>
              </a:rPr>
              <a:t>In this slide you see the result of aggregating point data describing instances of hashtag activism and physical protests in time and space at the national scale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right, you have time series illustrating the temporal patterns of both hashtag activism (measured in number of tweets), and physical protests.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 at the national scale</a:t>
            </a:r>
          </a:p>
          <a:p>
            <a:pPr algn="l"/>
            <a:endParaRPr lang="en-CA" sz="1600" b="0" i="0" dirty="0">
              <a:solidFill>
                <a:srgbClr val="000000"/>
              </a:solidFill>
              <a:effectLst/>
              <a:latin typeface="Arial" panose="020B0604020202020204" pitchFamily="34" charset="0"/>
            </a:endParaRPr>
          </a:p>
          <a:p>
            <a:pPr algn="l"/>
            <a:r>
              <a:rPr lang="en-CA" sz="1600" b="0" i="0" dirty="0">
                <a:solidFill>
                  <a:srgbClr val="000000"/>
                </a:solidFill>
                <a:effectLst/>
                <a:latin typeface="Arial" panose="020B0604020202020204" pitchFamily="34" charset="0"/>
              </a:rPr>
              <a:t>It can be observed that, at the national scale, hashtag activism bears a very strong positive relationship with physical protest activity. On days where people protested more on social media, people also protested more in the street, and vice versa. In the case of #JusticeForGeorgeFloyd, people used Twitter to express outrage about events of police brutality and to organize physical protests (CITE). During protests, more acts of police brutality were documented and shared on Twitter (CITE), which could have led to yet more protests and to more people showing up to protests, and so on.</a:t>
            </a:r>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100" b="0" i="0" dirty="0">
                <a:solidFill>
                  <a:srgbClr val="000000"/>
                </a:solidFill>
                <a:effectLst/>
                <a:latin typeface="Arial" panose="020B0604020202020204" pitchFamily="34" charset="0"/>
              </a:rPr>
              <a:t>This trend can be modelled by a power regression function represented by the red dashed line, where y is the number of physical protests that take place on a given day and x is the number of social movement tweets that are posted on a given day. This model is considerably accurate, with a Pearson regression score of 0.852 and an R2 score of 0.726.</a:t>
            </a:r>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75920591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While this model provides useful insight into the temporal relationship between hashtag activism and physical protest, it cannot answer whether this relationship exists in space as well. That is, if an increase in hashtag activism in absolute is associated with an increase in physical protest counts in absolute, does an increase in hashtag activism in a particular location relate to an increase in physical protest counts in that particular location as well?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22</a:t>
            </a:fld>
            <a:endParaRPr lang="en-CA"/>
          </a:p>
        </p:txBody>
      </p:sp>
    </p:spTree>
    <p:extLst>
      <p:ext uri="{BB962C8B-B14F-4D97-AF65-F5344CB8AC3E}">
        <p14:creationId xmlns:p14="http://schemas.microsoft.com/office/powerpoint/2010/main" val="295607353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order to answer this question I aggregated physical protest counts AND social movement tweet counts both in time and in space (i.e. at the state level).</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this slide you can see the temporal and statistical relationship between daily number of physical protests and daily number of tweets as scatter-plots for each of the U.S.’s 51 states. </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From this figure it is evident that the pattern previously observed at the national level also exists at the state level. As such, in spite of the existence of a few outliers, the relationship between hashtag activism and physical protest counts in each state is described by a strong positive correlation. Across 51 states, increased twitter activity on a specific day almost always results in increased counts of physical protests.</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Additionally, similarly to the trend observed at the national scale, the relationship between state-level hashtag activism and physical protest counts can be modelled by a power regression function (</a:t>
            </a:r>
            <a:r>
              <a:rPr lang="en-CA" sz="1100" b="0" i="0" dirty="0" err="1">
                <a:effectLst/>
                <a:latin typeface="Arial" panose="020B0604020202020204" pitchFamily="34" charset="0"/>
              </a:rPr>
              <a:t>yn</a:t>
            </a:r>
            <a:r>
              <a:rPr lang="en-CA" sz="1100" b="0" i="0" dirty="0">
                <a:effectLst/>
                <a:latin typeface="Arial" panose="020B0604020202020204" pitchFamily="34" charset="0"/>
              </a:rPr>
              <a:t>=</a:t>
            </a:r>
            <a:r>
              <a:rPr lang="en-CA" sz="1100" b="0" i="0" dirty="0" err="1">
                <a:effectLst/>
                <a:latin typeface="Arial" panose="020B0604020202020204" pitchFamily="34" charset="0"/>
              </a:rPr>
              <a:t>mxbn</a:t>
            </a:r>
            <a:r>
              <a:rPr lang="en-CA" sz="1100" b="0" i="0" dirty="0">
                <a:effectLst/>
                <a:latin typeface="Arial" panose="020B0604020202020204" pitchFamily="34" charset="0"/>
              </a:rPr>
              <a:t>), represented by the red dashed line in each subplot, where y is the number of physical protests that take place on a given day in a given state and x is the number of social movement tweets that are posted on a given day in a given state. Considering the fact that we are modelling complex human behaviours, such models are fairly accurate, with a median R2 value of 0.55 across 51 states, and 37 states that are associated with R2 values greater than 0.5.</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23</a:t>
            </a:fld>
            <a:endParaRPr lang="en-CA"/>
          </a:p>
        </p:txBody>
      </p:sp>
    </p:spTree>
    <p:extLst>
      <p:ext uri="{BB962C8B-B14F-4D97-AF65-F5344CB8AC3E}">
        <p14:creationId xmlns:p14="http://schemas.microsoft.com/office/powerpoint/2010/main" val="2147528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Interestingly, across the top 25% most densely populated states, these models score even higher.</a:t>
            </a:r>
          </a:p>
          <a:p>
            <a:pPr marL="342900" lvl="0" indent="-342900">
              <a:lnSpc>
                <a:spcPct val="107000"/>
              </a:lnSpc>
              <a:buFont typeface="Symbol" panose="05050102010706020507" pitchFamily="18" charset="2"/>
              <a:buChar char=""/>
            </a:pPr>
            <a:r>
              <a:rPr lang="en-CA" sz="1100" b="0" i="0" dirty="0">
                <a:effectLst/>
                <a:latin typeface="Arial" panose="020B0604020202020204" pitchFamily="34" charset="0"/>
              </a:rPr>
              <a:t>In contrast, the states where this relationship is weakest are also the more rural and least densely populated states </a:t>
            </a:r>
            <a:r>
              <a:rPr lang="en-CA" b="0" i="0" dirty="0">
                <a:effectLst/>
                <a:latin typeface="Arial" panose="020B0604020202020204" pitchFamily="34" charset="0"/>
              </a:rPr>
              <a:t>(i.e. HI, ID, ME, ND, AK, AR, DE, MS, SD, WY, VT)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414767288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Following the same methodology, I disaggregated the spatial scale further and investigated the temporal relationship between hashtag activism and physical protest counts at the county level. Once again, I modelled this relationship as a power regression function (</a:t>
            </a:r>
            <a:r>
              <a:rPr lang="en-CA" b="0" i="0" dirty="0" err="1">
                <a:effectLst/>
                <a:latin typeface="Arial" panose="020B0604020202020204" pitchFamily="34" charset="0"/>
              </a:rPr>
              <a:t>yn</a:t>
            </a:r>
            <a:r>
              <a:rPr lang="en-CA" b="0" i="0" dirty="0">
                <a:effectLst/>
                <a:latin typeface="Arial" panose="020B0604020202020204" pitchFamily="34" charset="0"/>
              </a:rPr>
              <a:t>=</a:t>
            </a:r>
            <a:r>
              <a:rPr lang="en-CA" b="0" i="0" dirty="0" err="1">
                <a:effectLst/>
                <a:latin typeface="Arial" panose="020B0604020202020204" pitchFamily="34" charset="0"/>
              </a:rPr>
              <a:t>mxbn</a:t>
            </a:r>
            <a:r>
              <a:rPr lang="en-CA" b="0" i="0" dirty="0">
                <a:effectLst/>
                <a:latin typeface="Arial" panose="020B0604020202020204" pitchFamily="34" charset="0"/>
              </a:rPr>
              <a:t>) for each of the U.S.’s 3006 counties. Results from this analysis are illustrated in this slide, where the obtained Pearson correlation values and R2 values are illustrated as kernel density distributions due to the large number of counties analysed. This figure shows that, on average, county level correlation values are positive and relatively high. However, the right subplot also shows that while a power regression is accurate in a majority of counties, there are also a substantial number of counties that do not fit this model. </a:t>
            </a:r>
          </a:p>
          <a:p>
            <a:endParaRPr lang="en-CA" b="0" i="0" dirty="0">
              <a:effectLst/>
              <a:latin typeface="Arial" panose="020B0604020202020204" pitchFamily="34" charset="0"/>
            </a:endParaRPr>
          </a:p>
          <a:p>
            <a:r>
              <a:rPr lang="en-CA" b="0" i="0" dirty="0">
                <a:effectLst/>
                <a:latin typeface="Arial" panose="020B0604020202020204" pitchFamily="34" charset="0"/>
              </a:rPr>
              <a:t>One reason for this could be the lack of data-points available in some less densely populated counties.</a:t>
            </a:r>
          </a:p>
          <a:p>
            <a:r>
              <a:rPr lang="en-CA" b="0" i="0" dirty="0">
                <a:effectLst/>
                <a:latin typeface="Arial" panose="020B0604020202020204" pitchFamily="34" charset="0"/>
              </a:rPr>
              <a:t>Another could be that, in some counties, people are more likely to tweet than protest, or vice versa.</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197087622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Modelling the relationship between hashtag activism and physical protest at the county level can provide unique insight into which locations experience synergy across digital and physical activism mediums, and which do not. That is, it can help to identify which counties have activist groups that mobilize both digitally and physically, and thus where physical protests can be expected if people are already protesting on social media. Essentially, such counties are likely to be those where the power regression model yields both a high Pearson correlation value AND a high R2 value. </a:t>
            </a:r>
          </a:p>
          <a:p>
            <a:endParaRPr lang="en-CA" b="0" i="0" dirty="0">
              <a:effectLst/>
              <a:latin typeface="Arial" panose="020B0604020202020204" pitchFamily="34" charset="0"/>
            </a:endParaRPr>
          </a:p>
          <a:p>
            <a:r>
              <a:rPr lang="en-CA" b="0" i="0" dirty="0">
                <a:effectLst/>
                <a:latin typeface="Arial" panose="020B0604020202020204" pitchFamily="34" charset="0"/>
              </a:rPr>
              <a:t>This type of classification is visualized in the form of a bivariate choropleth map in this slide.</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350302431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Political mobilization processes such as hashtag activism and physical protest are complex in nature as they occur in uncontrolled environments where a multitude of influences are at play</a:t>
            </a:r>
          </a:p>
          <a:p>
            <a:endParaRPr lang="en-CA" b="0" i="0" dirty="0">
              <a:effectLst/>
              <a:latin typeface="Arial" panose="020B0604020202020204" pitchFamily="34" charset="0"/>
            </a:endParaRPr>
          </a:p>
          <a:p>
            <a:r>
              <a:rPr lang="en-CA" b="0" i="0" dirty="0">
                <a:effectLst/>
                <a:latin typeface="Arial" panose="020B0604020202020204" pitchFamily="34" charset="0"/>
              </a:rPr>
              <a:t>For this reason, it is virtually impossible to establish causal relations between them. Still, some insight can be generated regarding the way in which these two processes may influence each-other in space and time.</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188092513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One way to study the directionality between two time series, </a:t>
            </a:r>
            <a:r>
              <a:rPr lang="en-CA" b="0" i="0" dirty="0" err="1">
                <a:effectLst/>
                <a:latin typeface="Arial" panose="020B0604020202020204" pitchFamily="34" charset="0"/>
              </a:rPr>
              <a:t>xt</a:t>
            </a:r>
            <a:r>
              <a:rPr lang="en-CA" b="0" i="0" dirty="0">
                <a:effectLst/>
                <a:latin typeface="Arial" panose="020B0604020202020204" pitchFamily="34" charset="0"/>
              </a:rPr>
              <a:t> and </a:t>
            </a:r>
            <a:r>
              <a:rPr lang="en-CA" b="0" i="0" dirty="0" err="1">
                <a:effectLst/>
                <a:latin typeface="Arial" panose="020B0604020202020204" pitchFamily="34" charset="0"/>
              </a:rPr>
              <a:t>yt</a:t>
            </a:r>
            <a:r>
              <a:rPr lang="en-CA" b="0" i="0" dirty="0">
                <a:effectLst/>
                <a:latin typeface="Arial" panose="020B0604020202020204" pitchFamily="34" charset="0"/>
              </a:rPr>
              <a:t>, is to identify lags of x that may be the best predictors of </a:t>
            </a:r>
            <a:r>
              <a:rPr lang="en-CA" b="0" i="0" dirty="0" err="1">
                <a:effectLst/>
                <a:latin typeface="Arial" panose="020B0604020202020204" pitchFamily="34" charset="0"/>
              </a:rPr>
              <a:t>yt</a:t>
            </a:r>
            <a:r>
              <a:rPr lang="en-CA" b="0" i="0" dirty="0">
                <a:effectLst/>
                <a:latin typeface="Arial" panose="020B0604020202020204" pitchFamily="34" charset="0"/>
              </a:rPr>
              <a:t>. </a:t>
            </a:r>
          </a:p>
          <a:p>
            <a:endParaRPr lang="en-CA" b="0" i="0" dirty="0">
              <a:effectLst/>
              <a:latin typeface="Arial" panose="020B0604020202020204" pitchFamily="34" charset="0"/>
            </a:endParaRPr>
          </a:p>
          <a:p>
            <a:r>
              <a:rPr lang="en-CA" b="0" i="0" dirty="0">
                <a:effectLst/>
                <a:latin typeface="Arial" panose="020B0604020202020204" pitchFamily="34" charset="0"/>
              </a:rPr>
              <a:t>In the case of hashtag activism and physical protests, this method involves fitting a power regression model n times using the y data (daily physical protest counts) at time t and the x data (daily tweet counts) at n different time lags, where |n| is the maximum number of time lags.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42462211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In this slide, you can see the results of performing lagged regressions on national level data using a maximum time lag of n=10. </a:t>
            </a:r>
          </a:p>
          <a:p>
            <a:endParaRPr lang="en-CA" b="0" i="0" dirty="0">
              <a:effectLst/>
              <a:latin typeface="Arial" panose="020B0604020202020204" pitchFamily="34" charset="0"/>
            </a:endParaRPr>
          </a:p>
          <a:p>
            <a:r>
              <a:rPr lang="en-CA" b="0" i="0" dirty="0">
                <a:effectLst/>
                <a:latin typeface="Arial" panose="020B0604020202020204" pitchFamily="34" charset="0"/>
              </a:rPr>
              <a:t>The top subplot shows that the optimal Pearson correlation value and R2 score is obtained when hashtag activism (i.e. daily number of tweets posted) leads physical protests by one day. In other words, at the national scale and during the case study of #JusticeForGeorgeFloyd, the best predictor of physical protest activity at time t (in days) is the number of social movement related tweets posted at time t−1 (i.e. the day before). This is relationship is further illustrated in the bottom subplot, where the outputs of power regression models using </a:t>
            </a:r>
            <a:r>
              <a:rPr lang="en-CA" b="0" i="0" dirty="0" err="1">
                <a:effectLst/>
                <a:latin typeface="Arial" panose="020B0604020202020204" pitchFamily="34" charset="0"/>
              </a:rPr>
              <a:t>xt</a:t>
            </a:r>
            <a:r>
              <a:rPr lang="en-CA" b="0" i="0" dirty="0">
                <a:effectLst/>
                <a:latin typeface="Arial" panose="020B0604020202020204" pitchFamily="34" charset="0"/>
              </a:rPr>
              <a:t> (left) and xt−1(right) can be compared.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287652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sz="2000"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effectLst/>
                <a:latin typeface="Arial" panose="020B0604020202020204" pitchFamily="34" charset="0"/>
              </a:rPr>
              <a:t>Once again, lets look at the state level: in 41 out of 51 states the optimal Pearson correlation  value is obtained when tweets lead by one or more days. For 20 of those states, the optimal Pearson correlation  is obtained with a time lag of one day. These results are in agreement with other studies that have argued for a one day time lag between tweets and physical protest.</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17481799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This trend illustrates an intuitive cycle, where digital protest and physical protest interact together and amplify one-another. But it seems that tweet activity may be causing physical protest, and not the other way around.</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31</a:t>
            </a:fld>
            <a:endParaRPr lang="en-CA"/>
          </a:p>
        </p:txBody>
      </p:sp>
    </p:spTree>
    <p:extLst>
      <p:ext uri="{BB962C8B-B14F-4D97-AF65-F5344CB8AC3E}">
        <p14:creationId xmlns:p14="http://schemas.microsoft.com/office/powerpoint/2010/main" val="31017557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For me I am finding these findings fascinating, but also extremely scary. As someone who strongly believes in the importance of physical protest and political mobilization as a means to influence change,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I know that these results could be used both for good: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CA" dirty="0"/>
              <a:t>help activists organize and strategize better, by knowing which geographical areas are likely to take concrete action during times of crisis</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Or for bad:</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CA" dirty="0"/>
              <a:t>Help law enforcement predict where protests will happen, and thus repress demonstrators even more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CA"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dirty="0"/>
              <a:t>As scientists, I think we have a strong social responsibility: so how do we prevent things like that from happening?</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32</a:t>
            </a:fld>
            <a:endParaRPr lang="en-CA"/>
          </a:p>
        </p:txBody>
      </p:sp>
    </p:spTree>
    <p:extLst>
      <p:ext uri="{BB962C8B-B14F-4D97-AF65-F5344CB8AC3E}">
        <p14:creationId xmlns:p14="http://schemas.microsoft.com/office/powerpoint/2010/main" val="372222603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35</a:t>
            </a:fld>
            <a:endParaRPr lang="en-CA"/>
          </a:p>
        </p:txBody>
      </p:sp>
    </p:spTree>
    <p:extLst>
      <p:ext uri="{BB962C8B-B14F-4D97-AF65-F5344CB8AC3E}">
        <p14:creationId xmlns:p14="http://schemas.microsoft.com/office/powerpoint/2010/main" val="21105177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7000"/>
              </a:lnSpc>
              <a:spcBef>
                <a:spcPts val="0"/>
              </a:spcBef>
              <a:spcAft>
                <a:spcPts val="0"/>
              </a:spcAft>
              <a:buClrTx/>
              <a:buSzTx/>
              <a:buFont typeface="Courier New" panose="02070309020205020404" pitchFamily="49" charset="0"/>
              <a:buNone/>
              <a:tabLst/>
              <a:defRPr/>
            </a:pPr>
            <a:r>
              <a:rPr lang="en-CA" sz="1600" b="0" i="0" dirty="0">
                <a:effectLst/>
                <a:latin typeface="Arial" panose="020B0604020202020204" pitchFamily="34" charset="0"/>
              </a:rPr>
              <a:t>In building on top of the theoretical understanding that (networked) social movements can have political consequences, this research aims to leverage a relevant case study through a quantitative approach to provide an evidence based understanding of the political implications of hashtag activism. As such, this slide illustrates the theoretical framework that guides this research. Through this framework, and the use of the #JusticeFor-GeorgeFloyd social movement as a case study, the relationship between hashtag activism, physical </a:t>
            </a:r>
            <a:r>
              <a:rPr lang="en-CA" sz="1600" b="0" i="0" dirty="0" err="1">
                <a:effectLst/>
                <a:latin typeface="Arial" panose="020B0604020202020204" pitchFamily="34" charset="0"/>
              </a:rPr>
              <a:t>protest,and</a:t>
            </a:r>
            <a:r>
              <a:rPr lang="en-CA" sz="1600" b="0" i="0" dirty="0">
                <a:effectLst/>
                <a:latin typeface="Arial" panose="020B0604020202020204" pitchFamily="34" charset="0"/>
              </a:rPr>
              <a:t> legislative change are modelled and quantified</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36</a:t>
            </a:fld>
            <a:endParaRPr lang="en-CA"/>
          </a:p>
        </p:txBody>
      </p:sp>
    </p:spTree>
    <p:extLst>
      <p:ext uri="{BB962C8B-B14F-4D97-AF65-F5344CB8AC3E}">
        <p14:creationId xmlns:p14="http://schemas.microsoft.com/office/powerpoint/2010/main" val="40720704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third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what is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37</a:t>
            </a:fld>
            <a:endParaRPr lang="en-CA"/>
          </a:p>
        </p:txBody>
      </p:sp>
    </p:spTree>
    <p:extLst>
      <p:ext uri="{BB962C8B-B14F-4D97-AF65-F5344CB8AC3E}">
        <p14:creationId xmlns:p14="http://schemas.microsoft.com/office/powerpoint/2010/main" val="39885405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So far, I have only looked at the relationship between total counts of legislative responses to police brutality and both tweet counts and physical protests counts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Here the story is very much consistent with what we have previously observed: we observe a positive trend between the number of tweets per 100,000 inhabitants in a given place and the number of legislative responses to policing in that place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38</a:t>
            </a:fld>
            <a:endParaRPr lang="en-CA"/>
          </a:p>
        </p:txBody>
      </p:sp>
    </p:spTree>
    <p:extLst>
      <p:ext uri="{BB962C8B-B14F-4D97-AF65-F5344CB8AC3E}">
        <p14:creationId xmlns:p14="http://schemas.microsoft.com/office/powerpoint/2010/main" val="37532179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the other hand, absolute counts of physical protests bear no (or even opposite) relationship with subsequent state-level legislative change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39</a:t>
            </a:fld>
            <a:endParaRPr lang="en-CA"/>
          </a:p>
        </p:txBody>
      </p:sp>
    </p:spTree>
    <p:extLst>
      <p:ext uri="{BB962C8B-B14F-4D97-AF65-F5344CB8AC3E}">
        <p14:creationId xmlns:p14="http://schemas.microsoft.com/office/powerpoint/2010/main" val="88212233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So, while more digital protest in one place is an indication of more legislative responses, more physical protests in one place is an indication of less legislative responses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40</a:t>
            </a:fld>
            <a:endParaRPr lang="en-CA"/>
          </a:p>
        </p:txBody>
      </p:sp>
    </p:spTree>
    <p:extLst>
      <p:ext uri="{BB962C8B-B14F-4D97-AF65-F5344CB8AC3E}">
        <p14:creationId xmlns:p14="http://schemas.microsoft.com/office/powerpoint/2010/main" val="35601257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41</a:t>
            </a:fld>
            <a:endParaRPr lang="en-CA"/>
          </a:p>
        </p:txBody>
      </p:sp>
    </p:spTree>
    <p:extLst>
      <p:ext uri="{BB962C8B-B14F-4D97-AF65-F5344CB8AC3E}">
        <p14:creationId xmlns:p14="http://schemas.microsoft.com/office/powerpoint/2010/main" val="25646028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000"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sz="4000" b="1" dirty="0">
                <a:solidFill>
                  <a:schemeClr val="bg2">
                    <a:lumMod val="25000"/>
                  </a:schemeClr>
                </a:solidFill>
                <a:latin typeface="Arial" panose="020B0604020202020204" pitchFamily="34" charset="0"/>
                <a:cs typeface="Arial" panose="020B0604020202020204" pitchFamily="34" charset="0"/>
              </a:rPr>
              <a:t>BUT</a:t>
            </a:r>
            <a:endParaRPr lang="en-CA" sz="4000" dirty="0">
              <a:solidFill>
                <a:schemeClr val="bg2">
                  <a:lumMod val="25000"/>
                </a:schemeClr>
              </a:solidFill>
              <a:latin typeface="Arial" panose="020B0604020202020204" pitchFamily="34" charset="0"/>
              <a:cs typeface="Arial" panose="020B0604020202020204" pitchFamily="34"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4813566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las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Who are the key actors involved in location-based hashtag activism for driving political processes?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This section of my research is still very much in an exploratory phase, but I have made some initial steps in (I hope) the right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42</a:t>
            </a:fld>
            <a:endParaRPr lang="en-CA"/>
          </a:p>
        </p:txBody>
      </p:sp>
    </p:spTree>
    <p:extLst>
      <p:ext uri="{BB962C8B-B14F-4D97-AF65-F5344CB8AC3E}">
        <p14:creationId xmlns:p14="http://schemas.microsoft.com/office/powerpoint/2010/main" val="239588841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slide you can see the social network from the #JusticeForGeorgeFloyd movement from May to November 2020, mapped in space. Where: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node/circle represents a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link represents a connections between two users by means of retweet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size and color of a node represents its degree, or the number of users it is connected to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thickness of a link represents the strength of the connection between two users, or the number of times a user was retweeted by the same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 have made an interactive visualization of this, which has proven very useful to get some initial insight into sources of influence during the case of #JusticeForGeorgeFloyd, in terms of:</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who the most influential actors are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from what geographical locations are these actors </a:t>
            </a:r>
            <a:r>
              <a:rPr lang="en-CA" sz="1100" dirty="0" err="1">
                <a:effectLst/>
                <a:latin typeface="Calibri" panose="020F0502020204030204" pitchFamily="34" charset="0"/>
                <a:ea typeface="Calibri" panose="020F0502020204030204" pitchFamily="34" charset="0"/>
                <a:cs typeface="Calibri" panose="020F0502020204030204" pitchFamily="34" charset="0"/>
              </a:rPr>
              <a:t>excercing</a:t>
            </a:r>
            <a:r>
              <a:rPr lang="en-CA" sz="1100" dirty="0">
                <a:effectLst/>
                <a:latin typeface="Calibri" panose="020F0502020204030204" pitchFamily="34" charset="0"/>
                <a:ea typeface="Calibri" panose="020F0502020204030204" pitchFamily="34" charset="0"/>
                <a:cs typeface="Calibri" panose="020F0502020204030204" pitchFamily="34" charset="0"/>
              </a:rPr>
              <a:t> their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and finally, which geographical locations are these actors reaching through their social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43</a:t>
            </a:fld>
            <a:endParaRPr lang="en-CA"/>
          </a:p>
        </p:txBody>
      </p:sp>
    </p:spTree>
    <p:extLst>
      <p:ext uri="{BB962C8B-B14F-4D97-AF65-F5344CB8AC3E}">
        <p14:creationId xmlns:p14="http://schemas.microsoft.com/office/powerpoint/2010/main" val="40306039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t>Through this network I was able to identify the most influential actors based on degree centrality during the #justiceforgeorge movement</a:t>
            </a:r>
          </a:p>
        </p:txBody>
      </p:sp>
      <p:sp>
        <p:nvSpPr>
          <p:cNvPr id="4" name="Slide Number Placeholder 3"/>
          <p:cNvSpPr>
            <a:spLocks noGrp="1"/>
          </p:cNvSpPr>
          <p:nvPr>
            <p:ph type="sldNum" sz="quarter" idx="5"/>
          </p:nvPr>
        </p:nvSpPr>
        <p:spPr/>
        <p:txBody>
          <a:bodyPr/>
          <a:lstStyle/>
          <a:p>
            <a:fld id="{CC9E6EFA-235D-493C-91B9-B8145B7AE9A8}" type="slidenum">
              <a:rPr lang="en-CA" smtClean="0"/>
              <a:t>44</a:t>
            </a:fld>
            <a:endParaRPr lang="en-CA"/>
          </a:p>
        </p:txBody>
      </p:sp>
    </p:spTree>
    <p:extLst>
      <p:ext uri="{BB962C8B-B14F-4D97-AF65-F5344CB8AC3E}">
        <p14:creationId xmlns:p14="http://schemas.microsoft.com/office/powerpoint/2010/main" val="14472944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49</a:t>
            </a:fld>
            <a:endParaRPr lang="en-CA"/>
          </a:p>
        </p:txBody>
      </p:sp>
    </p:spTree>
    <p:extLst>
      <p:ext uri="{BB962C8B-B14F-4D97-AF65-F5344CB8AC3E}">
        <p14:creationId xmlns:p14="http://schemas.microsoft.com/office/powerpoint/2010/main" val="17045484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This is where I am at with this section of my thesis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Now I have some ideas of how to move forward:</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Incorporate the temporal element in the network analysis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Leverage other net characteristics?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Repeat this analysis with the current socio political events happening as we speak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50</a:t>
            </a:fld>
            <a:endParaRPr lang="en-CA"/>
          </a:p>
        </p:txBody>
      </p:sp>
    </p:spTree>
    <p:extLst>
      <p:ext uri="{BB962C8B-B14F-4D97-AF65-F5344CB8AC3E}">
        <p14:creationId xmlns:p14="http://schemas.microsoft.com/office/powerpoint/2010/main" val="40912128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am using a Data Science approach for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51</a:t>
            </a:fld>
            <a:endParaRPr lang="en-CA"/>
          </a:p>
        </p:txBody>
      </p:sp>
    </p:spTree>
    <p:extLst>
      <p:ext uri="{BB962C8B-B14F-4D97-AF65-F5344CB8AC3E}">
        <p14:creationId xmlns:p14="http://schemas.microsoft.com/office/powerpoint/2010/main" val="169602585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52</a:t>
            </a:fld>
            <a:endParaRPr lang="en-CA"/>
          </a:p>
        </p:txBody>
      </p:sp>
    </p:spTree>
    <p:extLst>
      <p:ext uri="{BB962C8B-B14F-4D97-AF65-F5344CB8AC3E}">
        <p14:creationId xmlns:p14="http://schemas.microsoft.com/office/powerpoint/2010/main" val="11091661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cs typeface="Times New Roman" panose="02020603050405020304" pitchFamily="18" charset="0"/>
              </a:rPr>
              <a:t>Interestingly, I found that this relationship is even stronger when we use a time lag of 1 day for the tweet data. Meaning that tweets happen one day before protests</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54</a:t>
            </a:fld>
            <a:endParaRPr lang="en-CA"/>
          </a:p>
        </p:txBody>
      </p:sp>
    </p:spTree>
    <p:extLst>
      <p:ext uri="{BB962C8B-B14F-4D97-AF65-F5344CB8AC3E}">
        <p14:creationId xmlns:p14="http://schemas.microsoft.com/office/powerpoint/2010/main" val="6405031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Because location data from social media is hard to get, there is a lack of research regarding the geographical characteristics of social media movements and the role of space in determining the outcomes of these movements</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Scholars who study social movements agree that the geographical characteristics are important but have not answered simple questions such as: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is twitter activity in a specific area more likely to influence political processes within that same area?</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can the location from where activists tweet determine the location from where change happens?</a:t>
            </a:r>
          </a:p>
        </p:txBody>
      </p:sp>
      <p:sp>
        <p:nvSpPr>
          <p:cNvPr id="4" name="Slide Number Placeholder 3"/>
          <p:cNvSpPr>
            <a:spLocks noGrp="1"/>
          </p:cNvSpPr>
          <p:nvPr>
            <p:ph type="sldNum" sz="quarter" idx="5"/>
          </p:nvPr>
        </p:nvSpPr>
        <p:spPr/>
        <p:txBody>
          <a:bodyPr/>
          <a:lstStyle/>
          <a:p>
            <a:fld id="{CC9E6EFA-235D-493C-91B9-B8145B7AE9A8}" type="slidenum">
              <a:rPr lang="en-CA" smtClean="0"/>
              <a:t>55</a:t>
            </a:fld>
            <a:endParaRPr lang="en-CA"/>
          </a:p>
        </p:txBody>
      </p:sp>
    </p:spTree>
    <p:extLst>
      <p:ext uri="{BB962C8B-B14F-4D97-AF65-F5344CB8AC3E}">
        <p14:creationId xmlns:p14="http://schemas.microsoft.com/office/powerpoint/2010/main" val="7441897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56</a:t>
            </a:fld>
            <a:endParaRPr lang="en-CA"/>
          </a:p>
        </p:txBody>
      </p:sp>
    </p:spTree>
    <p:extLst>
      <p:ext uri="{BB962C8B-B14F-4D97-AF65-F5344CB8AC3E}">
        <p14:creationId xmlns:p14="http://schemas.microsoft.com/office/powerpoint/2010/main" val="238569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4000" dirty="0">
                <a:solidFill>
                  <a:schemeClr val="bg2">
                    <a:lumMod val="25000"/>
                  </a:schemeClr>
                </a:solidFill>
                <a:latin typeface="Arial" panose="020B0604020202020204" pitchFamily="34" charset="0"/>
                <a:cs typeface="Arial" panose="020B0604020202020204" pitchFamily="34" charset="0"/>
              </a:rPr>
              <a:t>Lack of </a:t>
            </a:r>
            <a:r>
              <a:rPr lang="en-CA" sz="4000" b="1" dirty="0">
                <a:solidFill>
                  <a:schemeClr val="bg2">
                    <a:lumMod val="25000"/>
                  </a:schemeClr>
                </a:solidFill>
                <a:latin typeface="Arial" panose="020B0604020202020204" pitchFamily="34" charset="0"/>
                <a:cs typeface="Arial" panose="020B0604020202020204" pitchFamily="34" charset="0"/>
              </a:rPr>
              <a:t>empirical </a:t>
            </a:r>
            <a:r>
              <a:rPr lang="en-CA" sz="4000"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18961336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marR="0" lvl="1" indent="-285750" algn="l" defTabSz="914400" rtl="0" eaLnBrk="1" fontAlgn="auto" latinLnBrk="0" hangingPunct="1">
              <a:lnSpc>
                <a:spcPct val="107000"/>
              </a:lnSpc>
              <a:spcBef>
                <a:spcPts val="0"/>
              </a:spcBef>
              <a:spcAft>
                <a:spcPts val="0"/>
              </a:spcAft>
              <a:buClrTx/>
              <a:buSzTx/>
              <a:buFont typeface="Courier New" panose="02070309020205020404" pitchFamily="49" charset="0"/>
              <a:buChar char="o"/>
              <a:tabLst/>
              <a:defRP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I will look at who are the key actors involved in location-based hashtag activism for driving political processes? Network + demographic perspective</a:t>
            </a:r>
          </a:p>
          <a:p>
            <a:pPr marL="1143000" lvl="2" indent="-228600">
              <a:lnSpc>
                <a:spcPct val="107000"/>
              </a:lnSpc>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Which actors hold the most social influence over the general network of protest</a:t>
            </a:r>
          </a:p>
          <a:p>
            <a:pPr marL="1143000" lvl="2" indent="-228600">
              <a:lnSpc>
                <a:spcPct val="107000"/>
              </a:lnSpc>
              <a:spcAft>
                <a:spcPts val="800"/>
              </a:spcAft>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are there specific socio-demographic groups that engage in hashtag activism more than others?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57</a:t>
            </a:fld>
            <a:endParaRPr lang="en-CA"/>
          </a:p>
        </p:txBody>
      </p:sp>
    </p:spTree>
    <p:extLst>
      <p:ext uri="{BB962C8B-B14F-4D97-AF65-F5344CB8AC3E}">
        <p14:creationId xmlns:p14="http://schemas.microsoft.com/office/powerpoint/2010/main" val="24196128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58</a:t>
            </a:fld>
            <a:endParaRPr lang="en-CA"/>
          </a:p>
        </p:txBody>
      </p:sp>
    </p:spTree>
    <p:extLst>
      <p:ext uri="{BB962C8B-B14F-4D97-AF65-F5344CB8AC3E}">
        <p14:creationId xmlns:p14="http://schemas.microsoft.com/office/powerpoint/2010/main" val="467718821"/>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will quantify and model the relationship between hashtag activism and legislative action?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59</a:t>
            </a:fld>
            <a:endParaRPr lang="en-CA"/>
          </a:p>
        </p:txBody>
      </p:sp>
    </p:spTree>
    <p:extLst>
      <p:ext uri="{BB962C8B-B14F-4D97-AF65-F5344CB8AC3E}">
        <p14:creationId xmlns:p14="http://schemas.microsoft.com/office/powerpoint/2010/main" val="341730050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is the  often been an enabler for social change, I will quantify and model the relationship between hashtag activism and physical protest</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60</a:t>
            </a:fld>
            <a:endParaRPr lang="en-CA"/>
          </a:p>
        </p:txBody>
      </p:sp>
    </p:spTree>
    <p:extLst>
      <p:ext uri="{BB962C8B-B14F-4D97-AF65-F5344CB8AC3E}">
        <p14:creationId xmlns:p14="http://schemas.microsoft.com/office/powerpoint/2010/main" val="23146439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34526173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773126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pPr lvl="1"/>
            <a:r>
              <a:rPr lang="en-CA" b="0" dirty="0">
                <a:solidFill>
                  <a:schemeClr val="bg2">
                    <a:lumMod val="25000"/>
                  </a:schemeClr>
                </a:solidFill>
                <a:latin typeface="Arial" panose="020B0604020202020204" pitchFamily="34" charset="0"/>
                <a:cs typeface="Arial" panose="020B0604020202020204" pitchFamily="34" charset="0"/>
              </a:rPr>
              <a:t>Our understanding of the spatial relationships between these processes is even more limited</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34862561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lvl="1"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More generally, a thorough understanding of how Geo-located data can help us understand the spatial relationship between hashtag activism and political processes is lacking</a:t>
            </a:r>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410430253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2021-06-16</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2021-06-16</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2021-06-16</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2021-06-16</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2021-06-16</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2021-06-16</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2021-06-16</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2021-06-16</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2021-06-16</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2021-06-16</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2021-06-16</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2021-06-16</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8.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AF6C09DD-C1B1-452C-BAA3-337EE0E2AAC1}"/>
              </a:ext>
            </a:extLst>
          </p:cNvPr>
          <p:cNvPicPr>
            <a:picLocks noChangeAspect="1"/>
          </p:cNvPicPr>
          <p:nvPr/>
        </p:nvPicPr>
        <p:blipFill rotWithShape="1">
          <a:blip r:embed="rId3"/>
          <a:srcRect t="11233"/>
          <a:stretch/>
        </p:blipFill>
        <p:spPr>
          <a:xfrm>
            <a:off x="84560" y="382503"/>
            <a:ext cx="8515887" cy="5550460"/>
          </a:xfrm>
          <a:prstGeom prst="rect">
            <a:avLst/>
          </a:prstGeom>
        </p:spPr>
      </p:pic>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8085513" y="1464091"/>
            <a:ext cx="3920369"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7320743" y="4305720"/>
            <a:ext cx="4551769" cy="1087248"/>
          </a:xfrm>
        </p:spPr>
        <p:txBody>
          <a:bodyPr anchor="b">
            <a:normAutofit fontScale="92500" lnSpcReduction="20000"/>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Political Processes</a:t>
            </a:r>
            <a:r>
              <a:rPr lang="en-CA" dirty="0">
                <a:latin typeface="Arial" panose="020B0604020202020204" pitchFamily="34" charset="0"/>
                <a:cs typeface="Arial" panose="020B0604020202020204" pitchFamily="34" charset="0"/>
              </a:rPr>
              <a:t> Using Geolocated Social Media Posts Data</a:t>
            </a:r>
          </a:p>
        </p:txBody>
      </p:sp>
      <p:sp>
        <p:nvSpPr>
          <p:cNvPr id="4" name="Subtitle 2">
            <a:extLst>
              <a:ext uri="{FF2B5EF4-FFF2-40B4-BE49-F238E27FC236}">
                <a16:creationId xmlns:a16="http://schemas.microsoft.com/office/drawing/2014/main" id="{BC202BBE-BF3A-453F-BC2B-59DC108991BE}"/>
              </a:ext>
            </a:extLst>
          </p:cNvPr>
          <p:cNvSpPr txBox="1">
            <a:spLocks/>
          </p:cNvSpPr>
          <p:nvPr/>
        </p:nvSpPr>
        <p:spPr>
          <a:xfrm>
            <a:off x="2728512" y="5420626"/>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pic>
        <p:nvPicPr>
          <p:cNvPr id="7" name="Picture 6" descr="A picture containing qr code&#10;&#10;Description automatically generated">
            <a:extLst>
              <a:ext uri="{FF2B5EF4-FFF2-40B4-BE49-F238E27FC236}">
                <a16:creationId xmlns:a16="http://schemas.microsoft.com/office/drawing/2014/main" id="{B05678EB-74BB-49DA-8886-95063CF2C5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34189" y="6163934"/>
            <a:ext cx="3571301" cy="501440"/>
          </a:xfrm>
          <a:prstGeom prst="rect">
            <a:avLst/>
          </a:prstGeom>
        </p:spPr>
      </p:pic>
      <p:pic>
        <p:nvPicPr>
          <p:cNvPr id="11" name="Picture 10" descr="Logo&#10;&#10;Description automatically generated">
            <a:extLst>
              <a:ext uri="{FF2B5EF4-FFF2-40B4-BE49-F238E27FC236}">
                <a16:creationId xmlns:a16="http://schemas.microsoft.com/office/drawing/2014/main" id="{26B0FFA5-0C36-4631-A524-F25824F83A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71768" y="5932963"/>
            <a:ext cx="1505765" cy="732411"/>
          </a:xfrm>
          <a:prstGeom prst="rect">
            <a:avLst/>
          </a:prstGeom>
        </p:spPr>
      </p:pic>
      <p:pic>
        <p:nvPicPr>
          <p:cNvPr id="13" name="Picture 12">
            <a:extLst>
              <a:ext uri="{FF2B5EF4-FFF2-40B4-BE49-F238E27FC236}">
                <a16:creationId xmlns:a16="http://schemas.microsoft.com/office/drawing/2014/main" id="{778CEC85-3598-414A-8104-B11A664A0D0D}"/>
              </a:ext>
            </a:extLst>
          </p:cNvPr>
          <p:cNvPicPr>
            <a:picLocks noChangeAspect="1"/>
          </p:cNvPicPr>
          <p:nvPr/>
        </p:nvPicPr>
        <p:blipFill>
          <a:blip r:embed="rId6"/>
          <a:stretch>
            <a:fillRect/>
          </a:stretch>
        </p:blipFill>
        <p:spPr>
          <a:xfrm>
            <a:off x="6565949" y="5993806"/>
            <a:ext cx="1293848" cy="736755"/>
          </a:xfrm>
          <a:prstGeom prst="rect">
            <a:avLst/>
          </a:prstGeom>
        </p:spPr>
      </p:pic>
    </p:spTree>
    <p:extLst>
      <p:ext uri="{BB962C8B-B14F-4D97-AF65-F5344CB8AC3E}">
        <p14:creationId xmlns:p14="http://schemas.microsoft.com/office/powerpoint/2010/main" val="30237934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25000"/>
                  </a:schemeClr>
                </a:solidFill>
                <a:latin typeface="Arial" panose="020B0604020202020204" pitchFamily="34" charset="0"/>
                <a:cs typeface="Arial" panose="020B0604020202020204" pitchFamily="34" charset="0"/>
              </a:rPr>
              <a:t>How can </a:t>
            </a:r>
            <a:r>
              <a:rPr lang="en-CA" sz="2400" b="1" dirty="0">
                <a:solidFill>
                  <a:schemeClr val="bg2">
                    <a:lumMod val="25000"/>
                  </a:schemeClr>
                </a:solidFill>
                <a:latin typeface="Arial" panose="020B0604020202020204" pitchFamily="34" charset="0"/>
                <a:cs typeface="Arial" panose="020B0604020202020204" pitchFamily="34" charset="0"/>
              </a:rPr>
              <a:t>location-based hashtag activism </a:t>
            </a:r>
            <a:r>
              <a:rPr lang="en-CA" sz="2400" dirty="0">
                <a:solidFill>
                  <a:schemeClr val="bg2">
                    <a:lumMod val="25000"/>
                  </a:schemeClr>
                </a:solidFill>
                <a:latin typeface="Arial" panose="020B0604020202020204" pitchFamily="34" charset="0"/>
                <a:cs typeface="Arial" panose="020B0604020202020204" pitchFamily="34" charset="0"/>
              </a:rPr>
              <a:t>influence </a:t>
            </a:r>
            <a:r>
              <a:rPr lang="en-CA" sz="2400" b="1" dirty="0">
                <a:solidFill>
                  <a:schemeClr val="bg2">
                    <a:lumMod val="25000"/>
                  </a:schemeClr>
                </a:solidFill>
                <a:latin typeface="Arial" panose="020B0604020202020204" pitchFamily="34" charset="0"/>
                <a:cs typeface="Arial" panose="020B0604020202020204" pitchFamily="34" charset="0"/>
              </a:rPr>
              <a:t>political processes </a:t>
            </a:r>
            <a:r>
              <a:rPr lang="en-CA" sz="2400" dirty="0">
                <a:solidFill>
                  <a:schemeClr val="bg2">
                    <a:lumMod val="25000"/>
                  </a:schemeClr>
                </a:solidFill>
                <a:latin typeface="Arial" panose="020B0604020202020204" pitchFamily="34" charset="0"/>
                <a:cs typeface="Arial" panose="020B0604020202020204" pitchFamily="34" charset="0"/>
              </a:rPr>
              <a:t>in the United States?</a:t>
            </a: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a:t>
            </a:r>
          </a:p>
        </p:txBody>
      </p:sp>
    </p:spTree>
    <p:extLst>
      <p:ext uri="{BB962C8B-B14F-4D97-AF65-F5344CB8AC3E}">
        <p14:creationId xmlns:p14="http://schemas.microsoft.com/office/powerpoint/2010/main" val="16739138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Case Study</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8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215510" y="159066"/>
            <a:ext cx="9152883" cy="583727"/>
          </a:xfrm>
        </p:spPr>
        <p:txBody>
          <a:bodyPr>
            <a:normAutofit fontScale="90000"/>
          </a:bodyPr>
          <a:lstStyle/>
          <a:p>
            <a:r>
              <a:rPr lang="en-CA" b="1" dirty="0">
                <a:latin typeface="Arial" panose="020B0604020202020204" pitchFamily="34" charset="0"/>
                <a:cs typeface="Arial" panose="020B0604020202020204" pitchFamily="34" charset="0"/>
              </a:rPr>
              <a:t>Methods and Experimental design</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455232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Chart, scatter chart&#10;&#10;Description automatically generated">
            <a:extLst>
              <a:ext uri="{FF2B5EF4-FFF2-40B4-BE49-F238E27FC236}">
                <a16:creationId xmlns:a16="http://schemas.microsoft.com/office/drawing/2014/main" id="{5C3E89C0-1816-445A-8812-8826BB2046BB}"/>
              </a:ext>
            </a:extLst>
          </p:cNvPr>
          <p:cNvPicPr>
            <a:picLocks noChangeAspect="1"/>
          </p:cNvPicPr>
          <p:nvPr/>
        </p:nvPicPr>
        <p:blipFill rotWithShape="1">
          <a:blip r:embed="rId3">
            <a:extLst>
              <a:ext uri="{28A0092B-C50C-407E-A947-70E740481C1C}">
                <a14:useLocalDpi xmlns:a14="http://schemas.microsoft.com/office/drawing/2010/main" val="0"/>
              </a:ext>
            </a:extLst>
          </a:blip>
          <a:srcRect t="12151"/>
          <a:stretch/>
        </p:blipFill>
        <p:spPr>
          <a:xfrm>
            <a:off x="770829" y="3026498"/>
            <a:ext cx="5236737" cy="3354798"/>
          </a:xfrm>
          <a:prstGeom prst="rect">
            <a:avLst/>
          </a:prstGeom>
        </p:spPr>
      </p:pic>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bg1">
              <a:lumMod val="95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pic>
        <p:nvPicPr>
          <p:cNvPr id="7" name="Picture 6" descr="Chart, map, scatter chart&#10;&#10;Description automatically generated">
            <a:extLst>
              <a:ext uri="{FF2B5EF4-FFF2-40B4-BE49-F238E27FC236}">
                <a16:creationId xmlns:a16="http://schemas.microsoft.com/office/drawing/2014/main" id="{3191CF39-1834-46EC-88DE-C5DC4AD99081}"/>
              </a:ext>
            </a:extLst>
          </p:cNvPr>
          <p:cNvPicPr>
            <a:picLocks noChangeAspect="1"/>
          </p:cNvPicPr>
          <p:nvPr/>
        </p:nvPicPr>
        <p:blipFill rotWithShape="1">
          <a:blip r:embed="rId4">
            <a:extLst>
              <a:ext uri="{28A0092B-C50C-407E-A947-70E740481C1C}">
                <a14:useLocalDpi xmlns:a14="http://schemas.microsoft.com/office/drawing/2010/main" val="0"/>
              </a:ext>
            </a:extLst>
          </a:blip>
          <a:srcRect t="12021"/>
          <a:stretch/>
        </p:blipFill>
        <p:spPr>
          <a:xfrm>
            <a:off x="6502725" y="3005270"/>
            <a:ext cx="5245797" cy="3391632"/>
          </a:xfrm>
          <a:prstGeom prst="rect">
            <a:avLst/>
          </a:prstGeom>
        </p:spPr>
      </p:pic>
      <p:sp>
        <p:nvSpPr>
          <p:cNvPr id="18" name="TextBox 17">
            <a:extLst>
              <a:ext uri="{FF2B5EF4-FFF2-40B4-BE49-F238E27FC236}">
                <a16:creationId xmlns:a16="http://schemas.microsoft.com/office/drawing/2014/main" id="{BBFED256-CC82-463E-977A-4A4C8DB63DB6}"/>
              </a:ext>
            </a:extLst>
          </p:cNvPr>
          <p:cNvSpPr txBox="1"/>
          <p:nvPr/>
        </p:nvSpPr>
        <p:spPr>
          <a:xfrm>
            <a:off x="6929438" y="2378408"/>
            <a:ext cx="3788438" cy="769441"/>
          </a:xfrm>
          <a:prstGeom prst="rect">
            <a:avLst/>
          </a:prstGeom>
          <a:noFill/>
        </p:spPr>
        <p:txBody>
          <a:bodyPr wrap="square" rtlCol="0">
            <a:spAutoFit/>
          </a:bodyPr>
          <a:lstStyle/>
          <a:p>
            <a:r>
              <a:rPr lang="en-CA" sz="4400" b="0" i="0" dirty="0">
                <a:solidFill>
                  <a:schemeClr val="accent5">
                    <a:lumMod val="75000"/>
                  </a:schemeClr>
                </a:solidFill>
                <a:effectLst/>
                <a:latin typeface="arial" panose="020B0604020202020204" pitchFamily="34" charset="0"/>
              </a:rPr>
              <a:t>•</a:t>
            </a:r>
            <a:r>
              <a:rPr lang="en-CA" sz="2400" b="0" i="0" dirty="0">
                <a:solidFill>
                  <a:schemeClr val="accent5">
                    <a:lumMod val="75000"/>
                  </a:schemeClr>
                </a:solidFill>
                <a:effectLst/>
                <a:latin typeface="arial" panose="020B0604020202020204" pitchFamily="34" charset="0"/>
              </a:rPr>
              <a:t> </a:t>
            </a:r>
            <a:r>
              <a:rPr lang="en-CA" sz="2400" dirty="0"/>
              <a:t>1 social movement tweet</a:t>
            </a:r>
          </a:p>
        </p:txBody>
      </p:sp>
      <p:sp>
        <p:nvSpPr>
          <p:cNvPr id="33" name="TextBox 32">
            <a:extLst>
              <a:ext uri="{FF2B5EF4-FFF2-40B4-BE49-F238E27FC236}">
                <a16:creationId xmlns:a16="http://schemas.microsoft.com/office/drawing/2014/main" id="{282EDDAC-A318-4078-94A3-5638F6CCCCA2}"/>
              </a:ext>
            </a:extLst>
          </p:cNvPr>
          <p:cNvSpPr txBox="1"/>
          <p:nvPr/>
        </p:nvSpPr>
        <p:spPr>
          <a:xfrm>
            <a:off x="1266144" y="2428830"/>
            <a:ext cx="2955505" cy="769441"/>
          </a:xfrm>
          <a:prstGeom prst="rect">
            <a:avLst/>
          </a:prstGeom>
          <a:noFill/>
        </p:spPr>
        <p:txBody>
          <a:bodyPr wrap="square" rtlCol="0">
            <a:spAutoFit/>
          </a:bodyPr>
          <a:lstStyle/>
          <a:p>
            <a:r>
              <a:rPr lang="en-CA" sz="4400" b="0" i="0" dirty="0">
                <a:solidFill>
                  <a:srgbClr val="FF0000"/>
                </a:solidFill>
                <a:effectLst/>
                <a:latin typeface="arial" panose="020B0604020202020204" pitchFamily="34" charset="0"/>
              </a:rPr>
              <a:t>•</a:t>
            </a:r>
            <a:r>
              <a:rPr lang="en-CA" sz="2400" b="0" i="0" dirty="0">
                <a:solidFill>
                  <a:srgbClr val="FF0000"/>
                </a:solidFill>
                <a:effectLst/>
                <a:latin typeface="arial" panose="020B0604020202020204" pitchFamily="34" charset="0"/>
              </a:rPr>
              <a:t> </a:t>
            </a:r>
            <a:r>
              <a:rPr lang="en-CA" sz="2400" dirty="0"/>
              <a:t>1 physical protest</a:t>
            </a:r>
          </a:p>
        </p:txBody>
      </p:sp>
      <p:sp>
        <p:nvSpPr>
          <p:cNvPr id="36" name="Title 1">
            <a:extLst>
              <a:ext uri="{FF2B5EF4-FFF2-40B4-BE49-F238E27FC236}">
                <a16:creationId xmlns:a16="http://schemas.microsoft.com/office/drawing/2014/main" id="{84E79E7C-A7FB-4E70-9F09-BFC870E15C57}"/>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D30CCC15-433D-495A-BCB7-BBAC098DB1D7}"/>
              </a:ext>
            </a:extLst>
          </p:cNvPr>
          <p:cNvSpPr/>
          <p:nvPr/>
        </p:nvSpPr>
        <p:spPr>
          <a:xfrm>
            <a:off x="4953633" y="656582"/>
            <a:ext cx="2874334" cy="177224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196677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4D16D0BE-8729-4794-B51E-320D738ACE9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19795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sp>
        <p:nvSpPr>
          <p:cNvPr id="38" name="Rectangle 37">
            <a:extLst>
              <a:ext uri="{FF2B5EF4-FFF2-40B4-BE49-F238E27FC236}">
                <a16:creationId xmlns:a16="http://schemas.microsoft.com/office/drawing/2014/main" id="{8300990A-B317-47CB-8D43-54DD7B8F8ED4}"/>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a:endCxn id="38" idx="0"/>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5" name="Rectangle 54">
            <a:extLst>
              <a:ext uri="{FF2B5EF4-FFF2-40B4-BE49-F238E27FC236}">
                <a16:creationId xmlns:a16="http://schemas.microsoft.com/office/drawing/2014/main" id="{046AB5C9-338F-4397-94E6-6171EDA01D1C}"/>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59" name="Connector: Elbow 58">
            <a:extLst>
              <a:ext uri="{FF2B5EF4-FFF2-40B4-BE49-F238E27FC236}">
                <a16:creationId xmlns:a16="http://schemas.microsoft.com/office/drawing/2014/main" id="{69DE15DF-52BE-4138-8232-461A035B07C4}"/>
              </a:ext>
            </a:extLst>
          </p:cNvPr>
          <p:cNvCxnSpPr>
            <a:cxnSpLocks/>
            <a:stCxn id="38" idx="2"/>
            <a:endCxn id="55"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71" name="Title 1">
            <a:extLst>
              <a:ext uri="{FF2B5EF4-FFF2-40B4-BE49-F238E27FC236}">
                <a16:creationId xmlns:a16="http://schemas.microsoft.com/office/drawing/2014/main" id="{98E54A36-8CD9-46EE-A7EF-3B9D3917A21E}"/>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a:latin typeface="Arial" panose="020B0604020202020204" pitchFamily="34" charset="0"/>
                <a:cs typeface="Arial" panose="020B0604020202020204" pitchFamily="34" charset="0"/>
              </a:rPr>
              <a:t>Methods and Experimental design</a:t>
            </a:r>
            <a:endParaRPr lang="en-CA"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539669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8" name="Title 1">
            <a:extLst>
              <a:ext uri="{FF2B5EF4-FFF2-40B4-BE49-F238E27FC236}">
                <a16:creationId xmlns:a16="http://schemas.microsoft.com/office/drawing/2014/main" id="{1790BB94-9EDD-4698-B53A-283C1688FD25}"/>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12080140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BE274A0C-4692-4532-88D4-467CCFC874C7}"/>
              </a:ext>
            </a:extLst>
          </p:cNvPr>
          <p:cNvSpPr/>
          <p:nvPr/>
        </p:nvSpPr>
        <p:spPr>
          <a:xfrm>
            <a:off x="6364186" y="5507413"/>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Community detection</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8F174B46-2126-402D-A291-6FDBE6594558}"/>
              </a:ext>
            </a:extLst>
          </p:cNvPr>
          <p:cNvSpPr/>
          <p:nvPr/>
        </p:nvSpPr>
        <p:spPr>
          <a:xfrm>
            <a:off x="2050883" y="5510293"/>
            <a:ext cx="1044785" cy="583726"/>
          </a:xfrm>
          <a:prstGeom prst="rect">
            <a:avLst/>
          </a:prstGeom>
          <a:pattFill prst="wdUpDiag">
            <a:fgClr>
              <a:srgbClr val="E5D1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Network Modelling</a:t>
            </a:r>
          </a:p>
        </p:txBody>
      </p: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D8D8E2D-B745-4E00-A5A4-74809A28D8F5}"/>
              </a:ext>
            </a:extLst>
          </p:cNvPr>
          <p:cNvCxnSpPr>
            <a:cxnSpLocks/>
            <a:stCxn id="57" idx="2"/>
            <a:endCxn id="74" idx="0"/>
          </p:cNvCxnSpPr>
          <p:nvPr/>
        </p:nvCxnSpPr>
        <p:spPr>
          <a:xfrm rot="5400000">
            <a:off x="5855204" y="3031534"/>
            <a:ext cx="2243880" cy="2713252"/>
          </a:xfrm>
          <a:prstGeom prst="bentConnector3">
            <a:avLst>
              <a:gd name="adj1" fmla="val 89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AB68D504-6254-4BF9-8016-7857FC0B2BB4}"/>
              </a:ext>
            </a:extLst>
          </p:cNvPr>
          <p:cNvSpPr/>
          <p:nvPr/>
        </p:nvSpPr>
        <p:spPr>
          <a:xfrm>
            <a:off x="8740430" y="5507413"/>
            <a:ext cx="935545"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Network spatial interactions</a:t>
            </a:r>
          </a:p>
        </p:txBody>
      </p:sp>
      <p:cxnSp>
        <p:nvCxnSpPr>
          <p:cNvPr id="68" name="Connector: Elbow 67">
            <a:extLst>
              <a:ext uri="{FF2B5EF4-FFF2-40B4-BE49-F238E27FC236}">
                <a16:creationId xmlns:a16="http://schemas.microsoft.com/office/drawing/2014/main" id="{FFE198AD-B4E5-47E3-B959-680D86571B88}"/>
              </a:ext>
            </a:extLst>
          </p:cNvPr>
          <p:cNvCxnSpPr>
            <a:cxnSpLocks/>
            <a:stCxn id="57" idx="2"/>
            <a:endCxn id="67" idx="1"/>
          </p:cNvCxnSpPr>
          <p:nvPr/>
        </p:nvCxnSpPr>
        <p:spPr>
          <a:xfrm rot="16200000" flipH="1">
            <a:off x="7270572" y="4329418"/>
            <a:ext cx="2533056" cy="406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12C6D991-31C9-4009-BC4D-8E2C53D342F9}"/>
              </a:ext>
            </a:extLst>
          </p:cNvPr>
          <p:cNvSpPr/>
          <p:nvPr/>
        </p:nvSpPr>
        <p:spPr>
          <a:xfrm>
            <a:off x="5129431" y="5510100"/>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Centrality metrics</a:t>
            </a:r>
          </a:p>
        </p:txBody>
      </p:sp>
      <p:cxnSp>
        <p:nvCxnSpPr>
          <p:cNvPr id="76" name="Connector: Elbow 75">
            <a:extLst>
              <a:ext uri="{FF2B5EF4-FFF2-40B4-BE49-F238E27FC236}">
                <a16:creationId xmlns:a16="http://schemas.microsoft.com/office/drawing/2014/main" id="{3536C743-AF75-4511-8BB6-3A5E4E93DDC8}"/>
              </a:ext>
            </a:extLst>
          </p:cNvPr>
          <p:cNvCxnSpPr>
            <a:cxnSpLocks/>
            <a:stCxn id="57" idx="2"/>
            <a:endCxn id="34" idx="0"/>
          </p:cNvCxnSpPr>
          <p:nvPr/>
        </p:nvCxnSpPr>
        <p:spPr>
          <a:xfrm rot="5400000">
            <a:off x="6473926" y="3647568"/>
            <a:ext cx="2241193" cy="1478497"/>
          </a:xfrm>
          <a:prstGeom prst="bentConnector3">
            <a:avLst>
              <a:gd name="adj1" fmla="val 89298"/>
            </a:avLst>
          </a:prstGeom>
          <a:ln w="28575">
            <a:tailEnd type="triangle"/>
          </a:ln>
        </p:spPr>
        <p:style>
          <a:lnRef idx="1">
            <a:schemeClr val="dk1"/>
          </a:lnRef>
          <a:fillRef idx="0">
            <a:schemeClr val="dk1"/>
          </a:fillRef>
          <a:effectRef idx="0">
            <a:schemeClr val="dk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spTree>
    <p:extLst>
      <p:ext uri="{BB962C8B-B14F-4D97-AF65-F5344CB8AC3E}">
        <p14:creationId xmlns:p14="http://schemas.microsoft.com/office/powerpoint/2010/main" val="41360577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0" name="Rectangle 9">
            <a:extLst>
              <a:ext uri="{FF2B5EF4-FFF2-40B4-BE49-F238E27FC236}">
                <a16:creationId xmlns:a16="http://schemas.microsoft.com/office/drawing/2014/main" id="{97CD829E-58F6-40F0-9108-5DF6052AC3CF}"/>
              </a:ext>
            </a:extLst>
          </p:cNvPr>
          <p:cNvSpPr/>
          <p:nvPr/>
        </p:nvSpPr>
        <p:spPr>
          <a:xfrm>
            <a:off x="3602847" y="79812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US Census Bureau</a:t>
            </a:r>
          </a:p>
        </p:txBody>
      </p:sp>
      <p:sp>
        <p:nvSpPr>
          <p:cNvPr id="11" name="Rectangle 10">
            <a:extLst>
              <a:ext uri="{FF2B5EF4-FFF2-40B4-BE49-F238E27FC236}">
                <a16:creationId xmlns:a16="http://schemas.microsoft.com/office/drawing/2014/main" id="{01ABB758-8DAC-4BBB-8F71-83BBC9FB98A9}"/>
              </a:ext>
            </a:extLst>
          </p:cNvPr>
          <p:cNvSpPr/>
          <p:nvPr/>
        </p:nvSpPr>
        <p:spPr>
          <a:xfrm>
            <a:off x="2044578" y="799326"/>
            <a:ext cx="1044785" cy="583726"/>
          </a:xfrm>
          <a:prstGeom prst="rect">
            <a:avLst/>
          </a:prstGeom>
          <a:pattFill prst="wdUpDiag">
            <a:fgClr>
              <a:schemeClr val="accent6">
                <a:lumMod val="40000"/>
                <a:lumOff val="60000"/>
              </a:schemeClr>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Sources</a:t>
            </a:r>
          </a:p>
        </p:txBody>
      </p:sp>
      <p:sp>
        <p:nvSpPr>
          <p:cNvPr id="12" name="Rectangle 11">
            <a:extLst>
              <a:ext uri="{FF2B5EF4-FFF2-40B4-BE49-F238E27FC236}">
                <a16:creationId xmlns:a16="http://schemas.microsoft.com/office/drawing/2014/main" id="{E75638BE-16C9-4CCE-AD65-38184811109C}"/>
              </a:ext>
            </a:extLst>
          </p:cNvPr>
          <p:cNvSpPr/>
          <p:nvPr/>
        </p:nvSpPr>
        <p:spPr>
          <a:xfrm>
            <a:off x="6502725" y="830315"/>
            <a:ext cx="1266896"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Twitter API v2</a:t>
            </a:r>
          </a:p>
        </p:txBody>
      </p:sp>
      <p:sp>
        <p:nvSpPr>
          <p:cNvPr id="14" name="Rectangle 13">
            <a:extLst>
              <a:ext uri="{FF2B5EF4-FFF2-40B4-BE49-F238E27FC236}">
                <a16:creationId xmlns:a16="http://schemas.microsoft.com/office/drawing/2014/main" id="{7DE145B1-B154-480B-BA6B-628097C6EFF7}"/>
              </a:ext>
            </a:extLst>
          </p:cNvPr>
          <p:cNvSpPr/>
          <p:nvPr/>
        </p:nvSpPr>
        <p:spPr>
          <a:xfrm>
            <a:off x="2044579" y="1730985"/>
            <a:ext cx="1044785" cy="583726"/>
          </a:xfrm>
          <a:prstGeom prst="rect">
            <a:avLst/>
          </a:prstGeom>
          <a:pattFill prst="wdUpDiag">
            <a:fgClr>
              <a:srgbClr val="FBE5D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Collection</a:t>
            </a:r>
          </a:p>
        </p:txBody>
      </p:sp>
      <p:sp>
        <p:nvSpPr>
          <p:cNvPr id="15" name="Rectangle 14">
            <a:extLst>
              <a:ext uri="{FF2B5EF4-FFF2-40B4-BE49-F238E27FC236}">
                <a16:creationId xmlns:a16="http://schemas.microsoft.com/office/drawing/2014/main" id="{F31B2F84-F1AC-474C-A5AC-61CF90D3CDFF}"/>
              </a:ext>
            </a:extLst>
          </p:cNvPr>
          <p:cNvSpPr/>
          <p:nvPr/>
        </p:nvSpPr>
        <p:spPr>
          <a:xfrm>
            <a:off x="3601810" y="1730987"/>
            <a:ext cx="1199708"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2016 county shapes and demographics</a:t>
            </a:r>
          </a:p>
        </p:txBody>
      </p:sp>
      <p:sp>
        <p:nvSpPr>
          <p:cNvPr id="16" name="Rectangle 15">
            <a:extLst>
              <a:ext uri="{FF2B5EF4-FFF2-40B4-BE49-F238E27FC236}">
                <a16:creationId xmlns:a16="http://schemas.microsoft.com/office/drawing/2014/main" id="{72B4CD26-D4FD-46AF-89CF-2D5D494FF39F}"/>
              </a:ext>
            </a:extLst>
          </p:cNvPr>
          <p:cNvSpPr/>
          <p:nvPr/>
        </p:nvSpPr>
        <p:spPr>
          <a:xfrm>
            <a:off x="5370331" y="1732854"/>
            <a:ext cx="1726489"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media posts and geo-located physical protests</a:t>
            </a:r>
          </a:p>
        </p:txBody>
      </p:sp>
      <p:sp>
        <p:nvSpPr>
          <p:cNvPr id="24" name="Rectangle 23">
            <a:extLst>
              <a:ext uri="{FF2B5EF4-FFF2-40B4-BE49-F238E27FC236}">
                <a16:creationId xmlns:a16="http://schemas.microsoft.com/office/drawing/2014/main" id="{8F7AE54E-3B10-4113-92E7-0D9A1CD5AF96}"/>
              </a:ext>
            </a:extLst>
          </p:cNvPr>
          <p:cNvSpPr/>
          <p:nvPr/>
        </p:nvSpPr>
        <p:spPr>
          <a:xfrm>
            <a:off x="9591691" y="796512"/>
            <a:ext cx="825357" cy="583726"/>
          </a:xfrm>
          <a:prstGeom prst="rect">
            <a:avLst/>
          </a:prstGeom>
          <a:solidFill>
            <a:schemeClr val="bg2"/>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Web scraping</a:t>
            </a:r>
          </a:p>
        </p:txBody>
      </p:sp>
      <p:cxnSp>
        <p:nvCxnSpPr>
          <p:cNvPr id="25" name="Connector: Elbow 24">
            <a:extLst>
              <a:ext uri="{FF2B5EF4-FFF2-40B4-BE49-F238E27FC236}">
                <a16:creationId xmlns:a16="http://schemas.microsoft.com/office/drawing/2014/main" id="{5A71A5FD-1901-4273-89A7-B15A103BD0D3}"/>
              </a:ext>
            </a:extLst>
          </p:cNvPr>
          <p:cNvCxnSpPr>
            <a:cxnSpLocks/>
            <a:stCxn id="24" idx="1"/>
            <a:endCxn id="37" idx="3"/>
          </p:cNvCxnSpPr>
          <p:nvPr/>
        </p:nvCxnSpPr>
        <p:spPr>
          <a:xfrm rot="10800000" flipV="1">
            <a:off x="9249375" y="1088375"/>
            <a:ext cx="342317" cy="888"/>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26" name="Connector: Elbow 25">
            <a:extLst>
              <a:ext uri="{FF2B5EF4-FFF2-40B4-BE49-F238E27FC236}">
                <a16:creationId xmlns:a16="http://schemas.microsoft.com/office/drawing/2014/main" id="{316DF003-1144-49D8-8032-5D27B4435B77}"/>
              </a:ext>
            </a:extLst>
          </p:cNvPr>
          <p:cNvCxnSpPr>
            <a:cxnSpLocks/>
            <a:stCxn id="10" idx="2"/>
            <a:endCxn id="15" idx="0"/>
          </p:cNvCxnSpPr>
          <p:nvPr/>
        </p:nvCxnSpPr>
        <p:spPr>
          <a:xfrm rot="5400000">
            <a:off x="4027616" y="1555902"/>
            <a:ext cx="349134" cy="103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27" name="Rectangle 26">
            <a:extLst>
              <a:ext uri="{FF2B5EF4-FFF2-40B4-BE49-F238E27FC236}">
                <a16:creationId xmlns:a16="http://schemas.microsoft.com/office/drawing/2014/main" id="{8363D090-985D-44BC-BCE7-336A02E38F9D}"/>
              </a:ext>
            </a:extLst>
          </p:cNvPr>
          <p:cNvSpPr/>
          <p:nvPr/>
        </p:nvSpPr>
        <p:spPr>
          <a:xfrm>
            <a:off x="2044579" y="2685221"/>
            <a:ext cx="1044785" cy="583726"/>
          </a:xfrm>
          <a:prstGeom prst="rect">
            <a:avLst/>
          </a:prstGeom>
          <a:pattFill prst="wdUpDiag">
            <a:fgClr>
              <a:srgbClr val="FFF2CC"/>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Data Preprocessing</a:t>
            </a:r>
          </a:p>
        </p:txBody>
      </p:sp>
      <p:sp>
        <p:nvSpPr>
          <p:cNvPr id="28" name="Rectangle 27">
            <a:extLst>
              <a:ext uri="{FF2B5EF4-FFF2-40B4-BE49-F238E27FC236}">
                <a16:creationId xmlns:a16="http://schemas.microsoft.com/office/drawing/2014/main" id="{8C0472F2-BBFD-4BAB-B7CE-167FCAC3B2DE}"/>
              </a:ext>
            </a:extLst>
          </p:cNvPr>
          <p:cNvSpPr/>
          <p:nvPr/>
        </p:nvSpPr>
        <p:spPr>
          <a:xfrm>
            <a:off x="3245961" y="2668623"/>
            <a:ext cx="1904725" cy="619587"/>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county (raw count, population normalized count, network weighted count)</a:t>
            </a:r>
          </a:p>
        </p:txBody>
      </p:sp>
      <p:sp>
        <p:nvSpPr>
          <p:cNvPr id="29" name="Rectangle 28">
            <a:extLst>
              <a:ext uri="{FF2B5EF4-FFF2-40B4-BE49-F238E27FC236}">
                <a16:creationId xmlns:a16="http://schemas.microsoft.com/office/drawing/2014/main" id="{D3932525-D056-4073-8B3E-75CDD76AC8BF}"/>
              </a:ext>
            </a:extLst>
          </p:cNvPr>
          <p:cNvSpPr/>
          <p:nvPr/>
        </p:nvSpPr>
        <p:spPr>
          <a:xfrm>
            <a:off x="8990951" y="2686028"/>
            <a:ext cx="1129527" cy="586352"/>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50" dirty="0"/>
              <a:t>Data aggregated by state (number of legislative responses)</a:t>
            </a:r>
          </a:p>
        </p:txBody>
      </p:sp>
      <p:sp>
        <p:nvSpPr>
          <p:cNvPr id="30" name="Rectangle 29">
            <a:extLst>
              <a:ext uri="{FF2B5EF4-FFF2-40B4-BE49-F238E27FC236}">
                <a16:creationId xmlns:a16="http://schemas.microsoft.com/office/drawing/2014/main" id="{4D179227-29B2-48D7-A475-8EFEE14A3D48}"/>
              </a:ext>
            </a:extLst>
          </p:cNvPr>
          <p:cNvSpPr/>
          <p:nvPr/>
        </p:nvSpPr>
        <p:spPr>
          <a:xfrm>
            <a:off x="2044579" y="3616310"/>
            <a:ext cx="1044785" cy="583726"/>
          </a:xfrm>
          <a:prstGeom prst="rect">
            <a:avLst/>
          </a:prstGeom>
          <a:pattFill prst="wdUpDiag">
            <a:fgClr>
              <a:srgbClr val="DEEBF7"/>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Time series modelling</a:t>
            </a:r>
          </a:p>
        </p:txBody>
      </p:sp>
      <p:sp>
        <p:nvSpPr>
          <p:cNvPr id="31" name="Rectangle 30">
            <a:extLst>
              <a:ext uri="{FF2B5EF4-FFF2-40B4-BE49-F238E27FC236}">
                <a16:creationId xmlns:a16="http://schemas.microsoft.com/office/drawing/2014/main" id="{9FD2B82D-06CD-429C-BF2A-E594D892D96E}"/>
              </a:ext>
            </a:extLst>
          </p:cNvPr>
          <p:cNvSpPr/>
          <p:nvPr/>
        </p:nvSpPr>
        <p:spPr>
          <a:xfrm>
            <a:off x="2042092" y="4578171"/>
            <a:ext cx="1044785" cy="583726"/>
          </a:xfrm>
          <a:prstGeom prst="rect">
            <a:avLst/>
          </a:prstGeom>
          <a:pattFill prst="wdUpDiag">
            <a:fgClr>
              <a:srgbClr val="FF96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Regression Analysis</a:t>
            </a:r>
          </a:p>
        </p:txBody>
      </p:sp>
      <p:sp>
        <p:nvSpPr>
          <p:cNvPr id="32" name="Rectangle 31">
            <a:extLst>
              <a:ext uri="{FF2B5EF4-FFF2-40B4-BE49-F238E27FC236}">
                <a16:creationId xmlns:a16="http://schemas.microsoft.com/office/drawing/2014/main" id="{3401F1E6-A9DE-463D-B2EC-1B3953671A48}"/>
              </a:ext>
            </a:extLst>
          </p:cNvPr>
          <p:cNvSpPr/>
          <p:nvPr/>
        </p:nvSpPr>
        <p:spPr>
          <a:xfrm>
            <a:off x="8551483" y="458578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Physical protest vs. legislation count</a:t>
            </a:r>
          </a:p>
        </p:txBody>
      </p:sp>
      <p:cxnSp>
        <p:nvCxnSpPr>
          <p:cNvPr id="33" name="Straight Arrow Connector 32">
            <a:extLst>
              <a:ext uri="{FF2B5EF4-FFF2-40B4-BE49-F238E27FC236}">
                <a16:creationId xmlns:a16="http://schemas.microsoft.com/office/drawing/2014/main" id="{03E7F34F-C3B9-4B3E-BE32-553EDB7EFD68}"/>
              </a:ext>
            </a:extLst>
          </p:cNvPr>
          <p:cNvCxnSpPr>
            <a:cxnSpLocks/>
            <a:stCxn id="28" idx="2"/>
            <a:endCxn id="61" idx="0"/>
          </p:cNvCxnSpPr>
          <p:nvPr/>
        </p:nvCxnSpPr>
        <p:spPr>
          <a:xfrm>
            <a:off x="4198324" y="3288210"/>
            <a:ext cx="1670" cy="128732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4" name="Rectangle 33">
            <a:extLst>
              <a:ext uri="{FF2B5EF4-FFF2-40B4-BE49-F238E27FC236}">
                <a16:creationId xmlns:a16="http://schemas.microsoft.com/office/drawing/2014/main" id="{BE274A0C-4692-4532-88D4-467CCFC874C7}"/>
              </a:ext>
            </a:extLst>
          </p:cNvPr>
          <p:cNvSpPr/>
          <p:nvPr/>
        </p:nvSpPr>
        <p:spPr>
          <a:xfrm>
            <a:off x="6364186" y="5507413"/>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Community detection</a:t>
            </a:r>
          </a:p>
        </p:txBody>
      </p:sp>
      <p:cxnSp>
        <p:nvCxnSpPr>
          <p:cNvPr id="35" name="Straight Arrow Connector 34">
            <a:extLst>
              <a:ext uri="{FF2B5EF4-FFF2-40B4-BE49-F238E27FC236}">
                <a16:creationId xmlns:a16="http://schemas.microsoft.com/office/drawing/2014/main" id="{37FF391A-41BC-43AE-9BA3-C5C897B725FC}"/>
              </a:ext>
            </a:extLst>
          </p:cNvPr>
          <p:cNvCxnSpPr>
            <a:cxnSpLocks/>
            <a:stCxn id="15" idx="2"/>
            <a:endCxn id="28" idx="0"/>
          </p:cNvCxnSpPr>
          <p:nvPr/>
        </p:nvCxnSpPr>
        <p:spPr>
          <a:xfrm flipH="1">
            <a:off x="4198324" y="2314713"/>
            <a:ext cx="3340" cy="353910"/>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
        <p:nvSpPr>
          <p:cNvPr id="36" name="Rectangle 35">
            <a:extLst>
              <a:ext uri="{FF2B5EF4-FFF2-40B4-BE49-F238E27FC236}">
                <a16:creationId xmlns:a16="http://schemas.microsoft.com/office/drawing/2014/main" id="{8F174B46-2126-402D-A291-6FDBE6594558}"/>
              </a:ext>
            </a:extLst>
          </p:cNvPr>
          <p:cNvSpPr/>
          <p:nvPr/>
        </p:nvSpPr>
        <p:spPr>
          <a:xfrm>
            <a:off x="2050883" y="5510293"/>
            <a:ext cx="1044785" cy="583726"/>
          </a:xfrm>
          <a:prstGeom prst="rect">
            <a:avLst/>
          </a:prstGeom>
          <a:pattFill prst="wdUpDiag">
            <a:fgClr>
              <a:srgbClr val="E5D196"/>
            </a:fgClr>
            <a:bgClr>
              <a:schemeClr val="bg1"/>
            </a:bgClr>
          </a:patt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b="1" dirty="0"/>
              <a:t>Network Modelling</a:t>
            </a:r>
          </a:p>
        </p:txBody>
      </p:sp>
      <p:sp>
        <p:nvSpPr>
          <p:cNvPr id="37" name="Rectangle 36">
            <a:extLst>
              <a:ext uri="{FF2B5EF4-FFF2-40B4-BE49-F238E27FC236}">
                <a16:creationId xmlns:a16="http://schemas.microsoft.com/office/drawing/2014/main" id="{90C73440-16E2-484F-ACB1-6257E6E4CC1B}"/>
              </a:ext>
            </a:extLst>
          </p:cNvPr>
          <p:cNvSpPr/>
          <p:nvPr/>
        </p:nvSpPr>
        <p:spPr>
          <a:xfrm>
            <a:off x="8049666" y="797400"/>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NCSL</a:t>
            </a:r>
          </a:p>
        </p:txBody>
      </p:sp>
      <p:cxnSp>
        <p:nvCxnSpPr>
          <p:cNvPr id="39" name="Straight Connector 38">
            <a:extLst>
              <a:ext uri="{FF2B5EF4-FFF2-40B4-BE49-F238E27FC236}">
                <a16:creationId xmlns:a16="http://schemas.microsoft.com/office/drawing/2014/main" id="{08A68295-A02D-44FB-9CF6-7504256B8E87}"/>
              </a:ext>
            </a:extLst>
          </p:cNvPr>
          <p:cNvCxnSpPr>
            <a:cxnSpLocks/>
          </p:cNvCxnSpPr>
          <p:nvPr/>
        </p:nvCxnSpPr>
        <p:spPr>
          <a:xfrm>
            <a:off x="6881991" y="656582"/>
            <a:ext cx="0" cy="3587261"/>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212735BE-DF00-4D94-8F3B-3BCED4906004}"/>
              </a:ext>
            </a:extLst>
          </p:cNvPr>
          <p:cNvCxnSpPr>
            <a:cxnSpLocks/>
          </p:cNvCxnSpPr>
          <p:nvPr/>
        </p:nvCxnSpPr>
        <p:spPr>
          <a:xfrm flipH="1">
            <a:off x="4940446" y="5006932"/>
            <a:ext cx="1939059" cy="0"/>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A4B82BA5-101B-40C6-AECB-FB6E708CA424}"/>
              </a:ext>
            </a:extLst>
          </p:cNvPr>
          <p:cNvCxnSpPr>
            <a:cxnSpLocks/>
          </p:cNvCxnSpPr>
          <p:nvPr/>
        </p:nvCxnSpPr>
        <p:spPr>
          <a:xfrm>
            <a:off x="4953633" y="4797843"/>
            <a:ext cx="0" cy="2074985"/>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5D71EC42-8EC1-4953-9ED0-0CDEBE285255}"/>
              </a:ext>
            </a:extLst>
          </p:cNvPr>
          <p:cNvCxnSpPr>
            <a:cxnSpLocks/>
          </p:cNvCxnSpPr>
          <p:nvPr/>
        </p:nvCxnSpPr>
        <p:spPr>
          <a:xfrm flipV="1">
            <a:off x="10048475" y="656582"/>
            <a:ext cx="0" cy="5653454"/>
          </a:xfrm>
          <a:prstGeom prst="line">
            <a:avLst/>
          </a:prstGeom>
          <a:ln w="38100">
            <a:no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355165C6-7BA6-47EA-8919-10D1F6947C57}"/>
              </a:ext>
            </a:extLst>
          </p:cNvPr>
          <p:cNvCxnSpPr>
            <a:cxnSpLocks/>
          </p:cNvCxnSpPr>
          <p:nvPr/>
        </p:nvCxnSpPr>
        <p:spPr>
          <a:xfrm flipH="1">
            <a:off x="6881992" y="656582"/>
            <a:ext cx="3175275" cy="0"/>
          </a:xfrm>
          <a:prstGeom prst="line">
            <a:avLst/>
          </a:prstGeom>
          <a:ln w="38100">
            <a:noFill/>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B701A8C1-1A4A-4228-872A-D3440E8CC0B7}"/>
              </a:ext>
            </a:extLst>
          </p:cNvPr>
          <p:cNvSpPr/>
          <p:nvPr/>
        </p:nvSpPr>
        <p:spPr>
          <a:xfrm>
            <a:off x="3317963" y="656582"/>
            <a:ext cx="3447943" cy="3121269"/>
          </a:xfrm>
          <a:prstGeom prst="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bg1"/>
              </a:solidFill>
            </a:endParaRPr>
          </a:p>
        </p:txBody>
      </p:sp>
      <p:sp>
        <p:nvSpPr>
          <p:cNvPr id="45" name="Rectangle 44">
            <a:extLst>
              <a:ext uri="{FF2B5EF4-FFF2-40B4-BE49-F238E27FC236}">
                <a16:creationId xmlns:a16="http://schemas.microsoft.com/office/drawing/2014/main" id="{BAA52A91-0736-4777-9AF6-47D002C4DF33}"/>
              </a:ext>
            </a:extLst>
          </p:cNvPr>
          <p:cNvSpPr/>
          <p:nvPr/>
        </p:nvSpPr>
        <p:spPr>
          <a:xfrm>
            <a:off x="5067795" y="805677"/>
            <a:ext cx="1199708" cy="583726"/>
          </a:xfrm>
          <a:prstGeom prst="rect">
            <a:avLst/>
          </a:prstGeom>
          <a:solidFill>
            <a:schemeClr val="accent6">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ACLED</a:t>
            </a:r>
          </a:p>
        </p:txBody>
      </p:sp>
      <p:cxnSp>
        <p:nvCxnSpPr>
          <p:cNvPr id="46" name="Connector: Elbow 45">
            <a:extLst>
              <a:ext uri="{FF2B5EF4-FFF2-40B4-BE49-F238E27FC236}">
                <a16:creationId xmlns:a16="http://schemas.microsoft.com/office/drawing/2014/main" id="{81B25770-1709-4FDC-92A8-B8C20157B256}"/>
              </a:ext>
            </a:extLst>
          </p:cNvPr>
          <p:cNvCxnSpPr>
            <a:cxnSpLocks/>
            <a:stCxn id="12" idx="2"/>
            <a:endCxn id="16" idx="0"/>
          </p:cNvCxnSpPr>
          <p:nvPr/>
        </p:nvCxnSpPr>
        <p:spPr>
          <a:xfrm rot="5400000">
            <a:off x="6525469" y="1122149"/>
            <a:ext cx="318813" cy="90259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47" name="Rectangle 46">
            <a:extLst>
              <a:ext uri="{FF2B5EF4-FFF2-40B4-BE49-F238E27FC236}">
                <a16:creationId xmlns:a16="http://schemas.microsoft.com/office/drawing/2014/main" id="{899F86CB-4448-4595-B629-19B4C4FCA359}"/>
              </a:ext>
            </a:extLst>
          </p:cNvPr>
          <p:cNvSpPr/>
          <p:nvPr/>
        </p:nvSpPr>
        <p:spPr>
          <a:xfrm>
            <a:off x="7991499" y="1745108"/>
            <a:ext cx="1319273" cy="583726"/>
          </a:xfrm>
          <a:prstGeom prst="rect">
            <a:avLst/>
          </a:prstGeom>
          <a:solidFill>
            <a:schemeClr val="accent2">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000" dirty="0"/>
              <a:t>State level legislative responses to policing</a:t>
            </a:r>
          </a:p>
        </p:txBody>
      </p:sp>
      <p:cxnSp>
        <p:nvCxnSpPr>
          <p:cNvPr id="48" name="Connector: Elbow 47">
            <a:extLst>
              <a:ext uri="{FF2B5EF4-FFF2-40B4-BE49-F238E27FC236}">
                <a16:creationId xmlns:a16="http://schemas.microsoft.com/office/drawing/2014/main" id="{37883D2C-5A92-46BD-A38A-BD8975D655F1}"/>
              </a:ext>
            </a:extLst>
          </p:cNvPr>
          <p:cNvCxnSpPr>
            <a:cxnSpLocks/>
            <a:stCxn id="37" idx="2"/>
            <a:endCxn id="47" idx="0"/>
          </p:cNvCxnSpPr>
          <p:nvPr/>
        </p:nvCxnSpPr>
        <p:spPr>
          <a:xfrm rot="16200000" flipH="1">
            <a:off x="8468337" y="1562309"/>
            <a:ext cx="363982" cy="1616"/>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49" name="Connector: Elbow 48">
            <a:extLst>
              <a:ext uri="{FF2B5EF4-FFF2-40B4-BE49-F238E27FC236}">
                <a16:creationId xmlns:a16="http://schemas.microsoft.com/office/drawing/2014/main" id="{F32F3346-A50F-4F62-8922-0BDAB859BCAF}"/>
              </a:ext>
            </a:extLst>
          </p:cNvPr>
          <p:cNvCxnSpPr>
            <a:cxnSpLocks/>
            <a:stCxn id="45" idx="2"/>
            <a:endCxn id="16" idx="0"/>
          </p:cNvCxnSpPr>
          <p:nvPr/>
        </p:nvCxnSpPr>
        <p:spPr>
          <a:xfrm rot="16200000" flipH="1">
            <a:off x="5778887" y="1278164"/>
            <a:ext cx="343451" cy="56592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50" name="Rectangle 49">
            <a:extLst>
              <a:ext uri="{FF2B5EF4-FFF2-40B4-BE49-F238E27FC236}">
                <a16:creationId xmlns:a16="http://schemas.microsoft.com/office/drawing/2014/main" id="{5004073A-2AF4-4725-9FC0-C06A5D2C032F}"/>
              </a:ext>
            </a:extLst>
          </p:cNvPr>
          <p:cNvSpPr/>
          <p:nvPr/>
        </p:nvSpPr>
        <p:spPr>
          <a:xfrm>
            <a:off x="6588227" y="2658022"/>
            <a:ext cx="109588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Data aggregated by day (count)</a:t>
            </a:r>
          </a:p>
        </p:txBody>
      </p:sp>
      <p:cxnSp>
        <p:nvCxnSpPr>
          <p:cNvPr id="51" name="Connector: Elbow 50">
            <a:extLst>
              <a:ext uri="{FF2B5EF4-FFF2-40B4-BE49-F238E27FC236}">
                <a16:creationId xmlns:a16="http://schemas.microsoft.com/office/drawing/2014/main" id="{3DA1EF8E-FF6D-4F4D-BA78-583E0765884E}"/>
              </a:ext>
            </a:extLst>
          </p:cNvPr>
          <p:cNvCxnSpPr>
            <a:cxnSpLocks/>
            <a:stCxn id="16" idx="1"/>
            <a:endCxn id="28" idx="3"/>
          </p:cNvCxnSpPr>
          <p:nvPr/>
        </p:nvCxnSpPr>
        <p:spPr>
          <a:xfrm rot="10800000" flipV="1">
            <a:off x="5150687" y="2024717"/>
            <a:ext cx="219645" cy="953700"/>
          </a:xfrm>
          <a:prstGeom prst="bentConnector3">
            <a:avLst>
              <a:gd name="adj1" fmla="val 33988"/>
            </a:avLst>
          </a:prstGeom>
          <a:ln w="28575">
            <a:tailEnd type="triangle"/>
          </a:ln>
        </p:spPr>
        <p:style>
          <a:lnRef idx="1">
            <a:schemeClr val="dk1"/>
          </a:lnRef>
          <a:fillRef idx="0">
            <a:schemeClr val="dk1"/>
          </a:fillRef>
          <a:effectRef idx="0">
            <a:schemeClr val="dk1"/>
          </a:effectRef>
          <a:fontRef idx="minor">
            <a:schemeClr val="tx1"/>
          </a:fontRef>
        </p:style>
      </p:cxnSp>
      <p:cxnSp>
        <p:nvCxnSpPr>
          <p:cNvPr id="52" name="Connector: Elbow 51">
            <a:extLst>
              <a:ext uri="{FF2B5EF4-FFF2-40B4-BE49-F238E27FC236}">
                <a16:creationId xmlns:a16="http://schemas.microsoft.com/office/drawing/2014/main" id="{7C36273A-F15C-4341-A622-2BA0435FFC23}"/>
              </a:ext>
            </a:extLst>
          </p:cNvPr>
          <p:cNvCxnSpPr>
            <a:cxnSpLocks/>
            <a:endCxn id="50" idx="1"/>
          </p:cNvCxnSpPr>
          <p:nvPr/>
        </p:nvCxnSpPr>
        <p:spPr>
          <a:xfrm rot="16200000" flipH="1">
            <a:off x="6002580" y="2364237"/>
            <a:ext cx="642501" cy="52879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53" name="Connector: Elbow 52">
            <a:extLst>
              <a:ext uri="{FF2B5EF4-FFF2-40B4-BE49-F238E27FC236}">
                <a16:creationId xmlns:a16="http://schemas.microsoft.com/office/drawing/2014/main" id="{B40BEFEE-62F6-48F0-A20F-DB8A5AB1933B}"/>
              </a:ext>
            </a:extLst>
          </p:cNvPr>
          <p:cNvCxnSpPr>
            <a:cxnSpLocks/>
            <a:stCxn id="47" idx="2"/>
            <a:endCxn id="29" idx="3"/>
          </p:cNvCxnSpPr>
          <p:nvPr/>
        </p:nvCxnSpPr>
        <p:spPr>
          <a:xfrm rot="16200000" flipH="1">
            <a:off x="9060622" y="1919348"/>
            <a:ext cx="650370" cy="1469342"/>
          </a:xfrm>
          <a:prstGeom prst="bentConnector4">
            <a:avLst>
              <a:gd name="adj1" fmla="val 13942"/>
              <a:gd name="adj2" fmla="val 115558"/>
            </a:avLst>
          </a:prstGeom>
          <a:ln w="28575">
            <a:tailEnd type="triangle"/>
          </a:ln>
        </p:spPr>
        <p:style>
          <a:lnRef idx="1">
            <a:schemeClr val="dk1"/>
          </a:lnRef>
          <a:fillRef idx="0">
            <a:schemeClr val="dk1"/>
          </a:fillRef>
          <a:effectRef idx="0">
            <a:schemeClr val="dk1"/>
          </a:effectRef>
          <a:fontRef idx="minor">
            <a:schemeClr val="tx1"/>
          </a:fontRef>
        </p:style>
      </p:cxnSp>
      <p:cxnSp>
        <p:nvCxnSpPr>
          <p:cNvPr id="54" name="Connector: Elbow 53">
            <a:extLst>
              <a:ext uri="{FF2B5EF4-FFF2-40B4-BE49-F238E27FC236}">
                <a16:creationId xmlns:a16="http://schemas.microsoft.com/office/drawing/2014/main" id="{866F9542-D3B4-4B10-A0A5-7930BFC432D7}"/>
              </a:ext>
            </a:extLst>
          </p:cNvPr>
          <p:cNvCxnSpPr>
            <a:cxnSpLocks/>
          </p:cNvCxnSpPr>
          <p:nvPr/>
        </p:nvCxnSpPr>
        <p:spPr>
          <a:xfrm rot="10800000" flipV="1">
            <a:off x="5531477" y="3173584"/>
            <a:ext cx="1055913" cy="445742"/>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56" name="Rectangle 55">
            <a:extLst>
              <a:ext uri="{FF2B5EF4-FFF2-40B4-BE49-F238E27FC236}">
                <a16:creationId xmlns:a16="http://schemas.microsoft.com/office/drawing/2014/main" id="{5FCD9C6F-4D5D-4DA9-9AC9-50287F6BA68C}"/>
              </a:ext>
            </a:extLst>
          </p:cNvPr>
          <p:cNvSpPr/>
          <p:nvPr/>
        </p:nvSpPr>
        <p:spPr>
          <a:xfrm>
            <a:off x="7043479" y="3611889"/>
            <a:ext cx="103059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Multivariate time-series forecasting (VAR, LSTM)</a:t>
            </a:r>
          </a:p>
        </p:txBody>
      </p:sp>
      <p:sp>
        <p:nvSpPr>
          <p:cNvPr id="57" name="Rectangle 56">
            <a:extLst>
              <a:ext uri="{FF2B5EF4-FFF2-40B4-BE49-F238E27FC236}">
                <a16:creationId xmlns:a16="http://schemas.microsoft.com/office/drawing/2014/main" id="{5CDAD34F-77CC-44F1-AF0D-B063F3ADB5E4}"/>
              </a:ext>
            </a:extLst>
          </p:cNvPr>
          <p:cNvSpPr/>
          <p:nvPr/>
        </p:nvSpPr>
        <p:spPr>
          <a:xfrm>
            <a:off x="7818470" y="2682494"/>
            <a:ext cx="1030599" cy="583726"/>
          </a:xfrm>
          <a:prstGeom prst="rect">
            <a:avLst/>
          </a:prstGeom>
          <a:solidFill>
            <a:schemeClr val="accent4">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Geo-located social network</a:t>
            </a:r>
          </a:p>
        </p:txBody>
      </p:sp>
      <p:cxnSp>
        <p:nvCxnSpPr>
          <p:cNvPr id="58" name="Connector: Elbow 57">
            <a:extLst>
              <a:ext uri="{FF2B5EF4-FFF2-40B4-BE49-F238E27FC236}">
                <a16:creationId xmlns:a16="http://schemas.microsoft.com/office/drawing/2014/main" id="{C800728A-7874-488F-9458-4A63D32AE2BB}"/>
              </a:ext>
            </a:extLst>
          </p:cNvPr>
          <p:cNvCxnSpPr>
            <a:cxnSpLocks/>
            <a:stCxn id="16" idx="2"/>
            <a:endCxn id="57" idx="0"/>
          </p:cNvCxnSpPr>
          <p:nvPr/>
        </p:nvCxnSpPr>
        <p:spPr>
          <a:xfrm rot="16200000" flipH="1">
            <a:off x="7100716" y="1449440"/>
            <a:ext cx="365914" cy="2100194"/>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0" name="Connector: Elbow 59">
            <a:extLst>
              <a:ext uri="{FF2B5EF4-FFF2-40B4-BE49-F238E27FC236}">
                <a16:creationId xmlns:a16="http://schemas.microsoft.com/office/drawing/2014/main" id="{5848DAD8-4B5C-4CC1-BB35-F56931687922}"/>
              </a:ext>
            </a:extLst>
          </p:cNvPr>
          <p:cNvCxnSpPr>
            <a:cxnSpLocks/>
            <a:stCxn id="50" idx="2"/>
            <a:endCxn id="56" idx="0"/>
          </p:cNvCxnSpPr>
          <p:nvPr/>
        </p:nvCxnSpPr>
        <p:spPr>
          <a:xfrm rot="16200000" flipH="1">
            <a:off x="7162405" y="3215514"/>
            <a:ext cx="370141" cy="422607"/>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sp>
        <p:nvSpPr>
          <p:cNvPr id="61" name="Rectangle 60">
            <a:extLst>
              <a:ext uri="{FF2B5EF4-FFF2-40B4-BE49-F238E27FC236}">
                <a16:creationId xmlns:a16="http://schemas.microsoft.com/office/drawing/2014/main" id="{FE71D867-733A-4486-95F4-308D8C8DA97E}"/>
              </a:ext>
            </a:extLst>
          </p:cNvPr>
          <p:cNvSpPr/>
          <p:nvPr/>
        </p:nvSpPr>
        <p:spPr>
          <a:xfrm>
            <a:off x="3569625" y="4575534"/>
            <a:ext cx="126073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physical protests</a:t>
            </a:r>
          </a:p>
        </p:txBody>
      </p:sp>
      <p:sp>
        <p:nvSpPr>
          <p:cNvPr id="62" name="Rectangle 61">
            <a:extLst>
              <a:ext uri="{FF2B5EF4-FFF2-40B4-BE49-F238E27FC236}">
                <a16:creationId xmlns:a16="http://schemas.microsoft.com/office/drawing/2014/main" id="{FD200380-27CD-4A41-A240-507AECEE5275}"/>
              </a:ext>
            </a:extLst>
          </p:cNvPr>
          <p:cNvSpPr/>
          <p:nvPr/>
        </p:nvSpPr>
        <p:spPr>
          <a:xfrm>
            <a:off x="6179371" y="4579625"/>
            <a:ext cx="1518577" cy="583726"/>
          </a:xfrm>
          <a:prstGeom prst="rect">
            <a:avLst/>
          </a:prstGeom>
          <a:solidFill>
            <a:srgbClr val="FF0000">
              <a:alpha val="41176"/>
            </a:srgb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tweets vs. legislation count</a:t>
            </a:r>
          </a:p>
        </p:txBody>
      </p:sp>
      <p:cxnSp>
        <p:nvCxnSpPr>
          <p:cNvPr id="63" name="Connector: Elbow 62">
            <a:extLst>
              <a:ext uri="{FF2B5EF4-FFF2-40B4-BE49-F238E27FC236}">
                <a16:creationId xmlns:a16="http://schemas.microsoft.com/office/drawing/2014/main" id="{697AAB22-3345-4068-8EF2-2CC0432021AB}"/>
              </a:ext>
            </a:extLst>
          </p:cNvPr>
          <p:cNvCxnSpPr>
            <a:cxnSpLocks/>
            <a:stCxn id="29" idx="2"/>
            <a:endCxn id="32" idx="3"/>
          </p:cNvCxnSpPr>
          <p:nvPr/>
        </p:nvCxnSpPr>
        <p:spPr>
          <a:xfrm rot="16200000" flipH="1">
            <a:off x="9010253" y="3817841"/>
            <a:ext cx="1605268" cy="514345"/>
          </a:xfrm>
          <a:prstGeom prst="bentConnector4">
            <a:avLst>
              <a:gd name="adj1" fmla="val 40909"/>
              <a:gd name="adj2" fmla="val 154247"/>
            </a:avLst>
          </a:prstGeom>
          <a:ln w="28575">
            <a:tailEnd type="triangle"/>
          </a:ln>
        </p:spPr>
        <p:style>
          <a:lnRef idx="1">
            <a:schemeClr val="dk1"/>
          </a:lnRef>
          <a:fillRef idx="0">
            <a:schemeClr val="dk1"/>
          </a:fillRef>
          <a:effectRef idx="0">
            <a:schemeClr val="dk1"/>
          </a:effectRef>
          <a:fontRef idx="minor">
            <a:schemeClr val="tx1"/>
          </a:fontRef>
        </p:style>
      </p:cxnSp>
      <p:cxnSp>
        <p:nvCxnSpPr>
          <p:cNvPr id="64" name="Connector: Elbow 63">
            <a:extLst>
              <a:ext uri="{FF2B5EF4-FFF2-40B4-BE49-F238E27FC236}">
                <a16:creationId xmlns:a16="http://schemas.microsoft.com/office/drawing/2014/main" id="{3B2D3BD1-805E-40B5-BD87-E08DAF65920F}"/>
              </a:ext>
            </a:extLst>
          </p:cNvPr>
          <p:cNvCxnSpPr>
            <a:cxnSpLocks/>
            <a:stCxn id="16" idx="2"/>
            <a:endCxn id="29" idx="0"/>
          </p:cNvCxnSpPr>
          <p:nvPr/>
        </p:nvCxnSpPr>
        <p:spPr>
          <a:xfrm rot="16200000" flipH="1">
            <a:off x="7709921" y="840234"/>
            <a:ext cx="369448" cy="3322139"/>
          </a:xfrm>
          <a:prstGeom prst="bentConnector3">
            <a:avLst>
              <a:gd name="adj1" fmla="val 50000"/>
            </a:avLst>
          </a:prstGeom>
          <a:ln w="28575">
            <a:tailEnd type="triangle"/>
          </a:ln>
        </p:spPr>
        <p:style>
          <a:lnRef idx="1">
            <a:schemeClr val="dk1"/>
          </a:lnRef>
          <a:fillRef idx="0">
            <a:schemeClr val="dk1"/>
          </a:fillRef>
          <a:effectRef idx="0">
            <a:schemeClr val="dk1"/>
          </a:effectRef>
          <a:fontRef idx="minor">
            <a:schemeClr val="tx1"/>
          </a:fontRef>
        </p:style>
      </p:cxnSp>
      <p:cxnSp>
        <p:nvCxnSpPr>
          <p:cNvPr id="65" name="Connector: Elbow 64">
            <a:extLst>
              <a:ext uri="{FF2B5EF4-FFF2-40B4-BE49-F238E27FC236}">
                <a16:creationId xmlns:a16="http://schemas.microsoft.com/office/drawing/2014/main" id="{194FF516-DD96-462F-A09A-DC0728B392AF}"/>
              </a:ext>
            </a:extLst>
          </p:cNvPr>
          <p:cNvCxnSpPr>
            <a:cxnSpLocks/>
            <a:stCxn id="29" idx="2"/>
            <a:endCxn id="62" idx="0"/>
          </p:cNvCxnSpPr>
          <p:nvPr/>
        </p:nvCxnSpPr>
        <p:spPr>
          <a:xfrm rot="5400000">
            <a:off x="7593566" y="2617475"/>
            <a:ext cx="1307245" cy="2617055"/>
          </a:xfrm>
          <a:prstGeom prst="bentConnector3">
            <a:avLst>
              <a:gd name="adj1" fmla="val 81611"/>
            </a:avLst>
          </a:prstGeom>
          <a:ln w="28575">
            <a:tailEnd type="triangle"/>
          </a:ln>
        </p:spPr>
        <p:style>
          <a:lnRef idx="1">
            <a:schemeClr val="dk1"/>
          </a:lnRef>
          <a:fillRef idx="0">
            <a:schemeClr val="dk1"/>
          </a:fillRef>
          <a:effectRef idx="0">
            <a:schemeClr val="dk1"/>
          </a:effectRef>
          <a:fontRef idx="minor">
            <a:schemeClr val="tx1"/>
          </a:fontRef>
        </p:style>
      </p:cxnSp>
      <p:cxnSp>
        <p:nvCxnSpPr>
          <p:cNvPr id="66" name="Connector: Elbow 65">
            <a:extLst>
              <a:ext uri="{FF2B5EF4-FFF2-40B4-BE49-F238E27FC236}">
                <a16:creationId xmlns:a16="http://schemas.microsoft.com/office/drawing/2014/main" id="{ED8D8E2D-B745-4E00-A5A4-74809A28D8F5}"/>
              </a:ext>
            </a:extLst>
          </p:cNvPr>
          <p:cNvCxnSpPr>
            <a:cxnSpLocks/>
            <a:stCxn id="57" idx="2"/>
            <a:endCxn id="74" idx="0"/>
          </p:cNvCxnSpPr>
          <p:nvPr/>
        </p:nvCxnSpPr>
        <p:spPr>
          <a:xfrm rot="5400000">
            <a:off x="5855204" y="3031534"/>
            <a:ext cx="2243880" cy="2713252"/>
          </a:xfrm>
          <a:prstGeom prst="bentConnector3">
            <a:avLst>
              <a:gd name="adj1" fmla="val 89000"/>
            </a:avLst>
          </a:prstGeom>
          <a:ln w="28575">
            <a:tailEnd type="triangle"/>
          </a:ln>
        </p:spPr>
        <p:style>
          <a:lnRef idx="1">
            <a:schemeClr val="dk1"/>
          </a:lnRef>
          <a:fillRef idx="0">
            <a:schemeClr val="dk1"/>
          </a:fillRef>
          <a:effectRef idx="0">
            <a:schemeClr val="dk1"/>
          </a:effectRef>
          <a:fontRef idx="minor">
            <a:schemeClr val="tx1"/>
          </a:fontRef>
        </p:style>
      </p:cxnSp>
      <p:sp>
        <p:nvSpPr>
          <p:cNvPr id="67" name="Rectangle 66">
            <a:extLst>
              <a:ext uri="{FF2B5EF4-FFF2-40B4-BE49-F238E27FC236}">
                <a16:creationId xmlns:a16="http://schemas.microsoft.com/office/drawing/2014/main" id="{AB68D504-6254-4BF9-8016-7857FC0B2BB4}"/>
              </a:ext>
            </a:extLst>
          </p:cNvPr>
          <p:cNvSpPr/>
          <p:nvPr/>
        </p:nvSpPr>
        <p:spPr>
          <a:xfrm>
            <a:off x="8740430" y="5507413"/>
            <a:ext cx="935545"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Network spatial interactions</a:t>
            </a:r>
          </a:p>
        </p:txBody>
      </p:sp>
      <p:cxnSp>
        <p:nvCxnSpPr>
          <p:cNvPr id="68" name="Connector: Elbow 67">
            <a:extLst>
              <a:ext uri="{FF2B5EF4-FFF2-40B4-BE49-F238E27FC236}">
                <a16:creationId xmlns:a16="http://schemas.microsoft.com/office/drawing/2014/main" id="{FFE198AD-B4E5-47E3-B959-680D86571B88}"/>
              </a:ext>
            </a:extLst>
          </p:cNvPr>
          <p:cNvCxnSpPr>
            <a:cxnSpLocks/>
            <a:stCxn id="57" idx="2"/>
            <a:endCxn id="67" idx="1"/>
          </p:cNvCxnSpPr>
          <p:nvPr/>
        </p:nvCxnSpPr>
        <p:spPr>
          <a:xfrm rot="16200000" flipH="1">
            <a:off x="7270572" y="4329418"/>
            <a:ext cx="2533056" cy="406660"/>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69" name="Connector: Elbow 68">
            <a:extLst>
              <a:ext uri="{FF2B5EF4-FFF2-40B4-BE49-F238E27FC236}">
                <a16:creationId xmlns:a16="http://schemas.microsoft.com/office/drawing/2014/main" id="{DA0255AA-9453-4A7B-B411-5AACAA5D56CF}"/>
              </a:ext>
            </a:extLst>
          </p:cNvPr>
          <p:cNvCxnSpPr>
            <a:cxnSpLocks/>
            <a:endCxn id="61" idx="3"/>
          </p:cNvCxnSpPr>
          <p:nvPr/>
        </p:nvCxnSpPr>
        <p:spPr>
          <a:xfrm rot="5400000">
            <a:off x="4848747" y="4184667"/>
            <a:ext cx="664345" cy="701114"/>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cxnSp>
        <p:nvCxnSpPr>
          <p:cNvPr id="70" name="Connector: Elbow 69">
            <a:extLst>
              <a:ext uri="{FF2B5EF4-FFF2-40B4-BE49-F238E27FC236}">
                <a16:creationId xmlns:a16="http://schemas.microsoft.com/office/drawing/2014/main" id="{0B26C277-026F-44C3-B5F0-2A688F923662}"/>
              </a:ext>
            </a:extLst>
          </p:cNvPr>
          <p:cNvCxnSpPr>
            <a:cxnSpLocks/>
            <a:endCxn id="62" idx="1"/>
          </p:cNvCxnSpPr>
          <p:nvPr/>
        </p:nvCxnSpPr>
        <p:spPr>
          <a:xfrm rot="16200000" flipH="1">
            <a:off x="5521205" y="4213322"/>
            <a:ext cx="668436" cy="647895"/>
          </a:xfrm>
          <a:prstGeom prst="bentConnector2">
            <a:avLst/>
          </a:prstGeom>
          <a:ln w="28575">
            <a:tailEnd type="triangle"/>
          </a:ln>
        </p:spPr>
        <p:style>
          <a:lnRef idx="1">
            <a:schemeClr val="dk1"/>
          </a:lnRef>
          <a:fillRef idx="0">
            <a:schemeClr val="dk1"/>
          </a:fillRef>
          <a:effectRef idx="0">
            <a:schemeClr val="dk1"/>
          </a:effectRef>
          <a:fontRef idx="minor">
            <a:schemeClr val="tx1"/>
          </a:fontRef>
        </p:style>
      </p:cxnSp>
      <p:sp>
        <p:nvSpPr>
          <p:cNvPr id="71" name="Rectangle 70">
            <a:extLst>
              <a:ext uri="{FF2B5EF4-FFF2-40B4-BE49-F238E27FC236}">
                <a16:creationId xmlns:a16="http://schemas.microsoft.com/office/drawing/2014/main" id="{1795FC12-9B6E-4FC9-BA1B-ABF14F3E6FA5}"/>
              </a:ext>
            </a:extLst>
          </p:cNvPr>
          <p:cNvSpPr/>
          <p:nvPr/>
        </p:nvSpPr>
        <p:spPr>
          <a:xfrm>
            <a:off x="4951346" y="3619326"/>
            <a:ext cx="1160259"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Correlated time series analysis</a:t>
            </a:r>
          </a:p>
        </p:txBody>
      </p:sp>
      <p:sp>
        <p:nvSpPr>
          <p:cNvPr id="72" name="Rectangle 71">
            <a:extLst>
              <a:ext uri="{FF2B5EF4-FFF2-40B4-BE49-F238E27FC236}">
                <a16:creationId xmlns:a16="http://schemas.microsoft.com/office/drawing/2014/main" id="{B80FB9EA-0F00-4599-9BC6-261FF4C5D4EB}"/>
              </a:ext>
            </a:extLst>
          </p:cNvPr>
          <p:cNvSpPr/>
          <p:nvPr/>
        </p:nvSpPr>
        <p:spPr>
          <a:xfrm>
            <a:off x="6180296" y="3611889"/>
            <a:ext cx="786314" cy="583726"/>
          </a:xfrm>
          <a:prstGeom prst="rect">
            <a:avLst/>
          </a:prstGeom>
          <a:solidFill>
            <a:schemeClr val="accent5">
              <a:lumMod val="20000"/>
              <a:lumOff val="80000"/>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900" dirty="0"/>
              <a:t>Granger causality + cointegration</a:t>
            </a:r>
          </a:p>
        </p:txBody>
      </p:sp>
      <p:cxnSp>
        <p:nvCxnSpPr>
          <p:cNvPr id="73" name="Connector: Elbow 72">
            <a:extLst>
              <a:ext uri="{FF2B5EF4-FFF2-40B4-BE49-F238E27FC236}">
                <a16:creationId xmlns:a16="http://schemas.microsoft.com/office/drawing/2014/main" id="{A7990173-49B3-4BEE-A2D9-8AD88CCCD6F2}"/>
              </a:ext>
            </a:extLst>
          </p:cNvPr>
          <p:cNvCxnSpPr>
            <a:cxnSpLocks/>
            <a:stCxn id="71" idx="2"/>
            <a:endCxn id="72" idx="2"/>
          </p:cNvCxnSpPr>
          <p:nvPr/>
        </p:nvCxnSpPr>
        <p:spPr>
          <a:xfrm rot="5400000" flipH="1" flipV="1">
            <a:off x="6048745" y="3678345"/>
            <a:ext cx="7437" cy="1041977"/>
          </a:xfrm>
          <a:prstGeom prst="bentConnector3">
            <a:avLst>
              <a:gd name="adj1" fmla="val -1489767"/>
            </a:avLst>
          </a:prstGeom>
          <a:ln w="28575">
            <a:tailEnd type="triangle"/>
          </a:ln>
        </p:spPr>
        <p:style>
          <a:lnRef idx="1">
            <a:schemeClr val="dk1"/>
          </a:lnRef>
          <a:fillRef idx="0">
            <a:schemeClr val="dk1"/>
          </a:fillRef>
          <a:effectRef idx="0">
            <a:schemeClr val="dk1"/>
          </a:effectRef>
          <a:fontRef idx="minor">
            <a:schemeClr val="tx1"/>
          </a:fontRef>
        </p:style>
      </p:cxnSp>
      <p:sp>
        <p:nvSpPr>
          <p:cNvPr id="74" name="Rectangle 73">
            <a:extLst>
              <a:ext uri="{FF2B5EF4-FFF2-40B4-BE49-F238E27FC236}">
                <a16:creationId xmlns:a16="http://schemas.microsoft.com/office/drawing/2014/main" id="{12C6D991-31C9-4009-BC4D-8E2C53D342F9}"/>
              </a:ext>
            </a:extLst>
          </p:cNvPr>
          <p:cNvSpPr/>
          <p:nvPr/>
        </p:nvSpPr>
        <p:spPr>
          <a:xfrm>
            <a:off x="5129431" y="5510100"/>
            <a:ext cx="982174" cy="583726"/>
          </a:xfrm>
          <a:prstGeom prst="rect">
            <a:avLst/>
          </a:prstGeom>
          <a:solidFill>
            <a:schemeClr val="accent4">
              <a:lumMod val="75000"/>
              <a:alpha val="41176"/>
            </a:schemeClr>
          </a:solidFill>
          <a:ln w="9525" cap="flat" cmpd="sng" algn="ctr">
            <a:solidFill>
              <a:schemeClr val="bg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r>
              <a:rPr lang="en-CA" sz="1200" dirty="0"/>
              <a:t>Centrality metrics</a:t>
            </a:r>
          </a:p>
        </p:txBody>
      </p:sp>
      <p:cxnSp>
        <p:nvCxnSpPr>
          <p:cNvPr id="76" name="Connector: Elbow 75">
            <a:extLst>
              <a:ext uri="{FF2B5EF4-FFF2-40B4-BE49-F238E27FC236}">
                <a16:creationId xmlns:a16="http://schemas.microsoft.com/office/drawing/2014/main" id="{3536C743-AF75-4511-8BB6-3A5E4E93DDC8}"/>
              </a:ext>
            </a:extLst>
          </p:cNvPr>
          <p:cNvCxnSpPr>
            <a:cxnSpLocks/>
            <a:stCxn id="57" idx="2"/>
            <a:endCxn id="34" idx="0"/>
          </p:cNvCxnSpPr>
          <p:nvPr/>
        </p:nvCxnSpPr>
        <p:spPr>
          <a:xfrm rot="5400000">
            <a:off x="6473926" y="3647568"/>
            <a:ext cx="2241193" cy="1478497"/>
          </a:xfrm>
          <a:prstGeom prst="bentConnector3">
            <a:avLst>
              <a:gd name="adj1" fmla="val 89298"/>
            </a:avLst>
          </a:prstGeom>
          <a:ln w="28575">
            <a:tailEnd type="triangle"/>
          </a:ln>
        </p:spPr>
        <p:style>
          <a:lnRef idx="1">
            <a:schemeClr val="dk1"/>
          </a:lnRef>
          <a:fillRef idx="0">
            <a:schemeClr val="dk1"/>
          </a:fillRef>
          <a:effectRef idx="0">
            <a:schemeClr val="dk1"/>
          </a:effectRef>
          <a:fontRef idx="minor">
            <a:schemeClr val="tx1"/>
          </a:fontRef>
        </p:style>
      </p:cxnSp>
      <p:sp>
        <p:nvSpPr>
          <p:cNvPr id="75" name="Title 1">
            <a:extLst>
              <a:ext uri="{FF2B5EF4-FFF2-40B4-BE49-F238E27FC236}">
                <a16:creationId xmlns:a16="http://schemas.microsoft.com/office/drawing/2014/main" id="{C2F7176E-C115-4D76-8FB9-7BD441FFB31C}"/>
              </a:ext>
            </a:extLst>
          </p:cNvPr>
          <p:cNvSpPr txBox="1">
            <a:spLocks/>
          </p:cNvSpPr>
          <p:nvPr/>
        </p:nvSpPr>
        <p:spPr>
          <a:xfrm>
            <a:off x="215510" y="159066"/>
            <a:ext cx="9152883" cy="583727"/>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Methods and Experimental design</a:t>
            </a:r>
          </a:p>
        </p:txBody>
      </p:sp>
      <p:pic>
        <p:nvPicPr>
          <p:cNvPr id="59" name="Picture 58" descr="Icon&#10;&#10;Description automatically generated">
            <a:extLst>
              <a:ext uri="{FF2B5EF4-FFF2-40B4-BE49-F238E27FC236}">
                <a16:creationId xmlns:a16="http://schemas.microsoft.com/office/drawing/2014/main" id="{C24CFE82-45A5-40E4-A534-079EDE4C838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323" y="2853643"/>
            <a:ext cx="241427" cy="241427"/>
          </a:xfrm>
          <a:prstGeom prst="rect">
            <a:avLst/>
          </a:prstGeom>
        </p:spPr>
      </p:pic>
      <p:pic>
        <p:nvPicPr>
          <p:cNvPr id="77" name="Picture 76" descr="Icon&#10;&#10;Description automatically generated">
            <a:extLst>
              <a:ext uri="{FF2B5EF4-FFF2-40B4-BE49-F238E27FC236}">
                <a16:creationId xmlns:a16="http://schemas.microsoft.com/office/drawing/2014/main" id="{AE68650E-77E0-4E89-B861-9D173B1E7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8955" y="3805288"/>
            <a:ext cx="241427" cy="241427"/>
          </a:xfrm>
          <a:prstGeom prst="rect">
            <a:avLst/>
          </a:prstGeom>
        </p:spPr>
      </p:pic>
      <p:pic>
        <p:nvPicPr>
          <p:cNvPr id="78" name="Picture 77" descr="Icon&#10;&#10;Description automatically generated">
            <a:extLst>
              <a:ext uri="{FF2B5EF4-FFF2-40B4-BE49-F238E27FC236}">
                <a16:creationId xmlns:a16="http://schemas.microsoft.com/office/drawing/2014/main" id="{A4678928-583D-4274-B3CB-71451A2676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2093" y="4746683"/>
            <a:ext cx="241427" cy="241427"/>
          </a:xfrm>
          <a:prstGeom prst="rect">
            <a:avLst/>
          </a:prstGeom>
        </p:spPr>
      </p:pic>
      <p:pic>
        <p:nvPicPr>
          <p:cNvPr id="79" name="Picture 78" descr="Icon&#10;&#10;Description automatically generated">
            <a:extLst>
              <a:ext uri="{FF2B5EF4-FFF2-40B4-BE49-F238E27FC236}">
                <a16:creationId xmlns:a16="http://schemas.microsoft.com/office/drawing/2014/main" id="{DEF8C5C6-D7E9-4DD6-8ED5-1FFFC96611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905" y="5714621"/>
            <a:ext cx="241427" cy="241427"/>
          </a:xfrm>
          <a:prstGeom prst="rect">
            <a:avLst/>
          </a:prstGeom>
        </p:spPr>
      </p:pic>
      <p:sp>
        <p:nvSpPr>
          <p:cNvPr id="80" name="TextBox 79">
            <a:extLst>
              <a:ext uri="{FF2B5EF4-FFF2-40B4-BE49-F238E27FC236}">
                <a16:creationId xmlns:a16="http://schemas.microsoft.com/office/drawing/2014/main" id="{35CF2EAA-36B3-4A3A-ADCB-27DB967BEA10}"/>
              </a:ext>
            </a:extLst>
          </p:cNvPr>
          <p:cNvSpPr txBox="1"/>
          <p:nvPr/>
        </p:nvSpPr>
        <p:spPr>
          <a:xfrm>
            <a:off x="4720828" y="6448528"/>
            <a:ext cx="1621293" cy="276999"/>
          </a:xfrm>
          <a:prstGeom prst="rect">
            <a:avLst/>
          </a:prstGeom>
          <a:noFill/>
        </p:spPr>
        <p:txBody>
          <a:bodyPr wrap="square" rtlCol="0">
            <a:sp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r>
              <a:rPr kumimoji="0" lang="en-CA" sz="1200" b="1" i="0" u="none" strike="noStrike" kern="1200" cap="none" spc="0" normalizeH="0" baseline="0" noProof="0" dirty="0">
                <a:ln>
                  <a:noFill/>
                </a:ln>
                <a:solidFill>
                  <a:prstClr val="black"/>
                </a:solidFill>
                <a:effectLst/>
                <a:uLnTx/>
                <a:uFillTx/>
                <a:latin typeface="Calibri" panose="020F0502020204030204"/>
                <a:ea typeface="+mn-ea"/>
                <a:cs typeface="+mn-cs"/>
              </a:rPr>
              <a:t>= Geospatial Analysis</a:t>
            </a:r>
          </a:p>
        </p:txBody>
      </p:sp>
      <p:pic>
        <p:nvPicPr>
          <p:cNvPr id="81" name="Picture 80" descr="Icon&#10;&#10;Description automatically generated">
            <a:extLst>
              <a:ext uri="{FF2B5EF4-FFF2-40B4-BE49-F238E27FC236}">
                <a16:creationId xmlns:a16="http://schemas.microsoft.com/office/drawing/2014/main" id="{0C01C2F8-BB1F-4EAE-BA9C-709A331E7E3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0524" y="6457507"/>
            <a:ext cx="241427" cy="241427"/>
          </a:xfrm>
          <a:prstGeom prst="rect">
            <a:avLst/>
          </a:prstGeom>
        </p:spPr>
      </p:pic>
    </p:spTree>
    <p:extLst>
      <p:ext uri="{BB962C8B-B14F-4D97-AF65-F5344CB8AC3E}">
        <p14:creationId xmlns:p14="http://schemas.microsoft.com/office/powerpoint/2010/main" val="11380201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001FF7D-A9FB-4B77-B4D0-A8A0DBB274F5}"/>
              </a:ext>
            </a:extLst>
          </p:cNvPr>
          <p:cNvSpPr>
            <a:spLocks noGrp="1"/>
          </p:cNvSpPr>
          <p:nvPr>
            <p:ph type="title"/>
          </p:nvPr>
        </p:nvSpPr>
        <p:spPr>
          <a:xfrm>
            <a:off x="547295" y="2892764"/>
            <a:ext cx="11097409" cy="1072471"/>
          </a:xfrm>
        </p:spPr>
        <p:txBody>
          <a:bodyPr>
            <a:normAutofit fontScale="90000"/>
          </a:bodyPr>
          <a:lstStyle/>
          <a:p>
            <a:pPr algn="ctr"/>
            <a:r>
              <a:rPr lang="en-CA" sz="4000" b="1" dirty="0">
                <a:latin typeface="Arial" panose="020B0604020202020204" pitchFamily="34" charset="0"/>
                <a:cs typeface="Arial" panose="020B0604020202020204" pitchFamily="34" charset="0"/>
              </a:rPr>
              <a:t>Hashtag Activism and Physical Protest: Evidence from #JusticeForGeorgeFloyd</a:t>
            </a:r>
          </a:p>
        </p:txBody>
      </p:sp>
    </p:spTree>
    <p:extLst>
      <p:ext uri="{BB962C8B-B14F-4D97-AF65-F5344CB8AC3E}">
        <p14:creationId xmlns:p14="http://schemas.microsoft.com/office/powerpoint/2010/main" val="10893658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Overview</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b="1" dirty="0">
                <a:solidFill>
                  <a:schemeClr val="bg2">
                    <a:lumMod val="25000"/>
                  </a:schemeClr>
                </a:solidFill>
                <a:latin typeface="Arial" panose="020B0604020202020204" pitchFamily="34" charset="0"/>
                <a:cs typeface="Arial" panose="020B0604020202020204" pitchFamily="34" charset="0"/>
              </a:rPr>
              <a:t>Research problem and research objectives</a:t>
            </a:r>
          </a:p>
          <a:p>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Methods and experimental design</a:t>
            </a:r>
          </a:p>
          <a:p>
            <a:endParaRPr lang="en-CA" b="1"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Some results: </a:t>
            </a:r>
            <a:r>
              <a:rPr lang="en-CA" b="1" dirty="0" err="1">
                <a:solidFill>
                  <a:schemeClr val="bg2">
                    <a:lumMod val="25000"/>
                  </a:schemeClr>
                </a:solidFill>
                <a:latin typeface="Arial" panose="020B0604020202020204" pitchFamily="34" charset="0"/>
                <a:cs typeface="Arial" panose="020B0604020202020204" pitchFamily="34" charset="0"/>
              </a:rPr>
              <a:t>Hashag</a:t>
            </a:r>
            <a:r>
              <a:rPr lang="en-CA" b="1" dirty="0">
                <a:solidFill>
                  <a:schemeClr val="bg2">
                    <a:lumMod val="25000"/>
                  </a:schemeClr>
                </a:solidFill>
                <a:latin typeface="Arial" panose="020B0604020202020204" pitchFamily="34" charset="0"/>
                <a:cs typeface="Arial" panose="020B0604020202020204" pitchFamily="34" charset="0"/>
              </a:rPr>
              <a:t> Activism and Physical Protest</a:t>
            </a:r>
          </a:p>
          <a:p>
            <a:pPr marL="0" indent="0">
              <a:buNone/>
            </a:pPr>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a:p>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445126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spTree>
    <p:extLst>
      <p:ext uri="{BB962C8B-B14F-4D97-AF65-F5344CB8AC3E}">
        <p14:creationId xmlns:p14="http://schemas.microsoft.com/office/powerpoint/2010/main" val="34543418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925F24C-1B30-40D0-A4DC-2DBE2CCC1632}"/>
              </a:ext>
            </a:extLst>
          </p:cNvPr>
          <p:cNvPicPr>
            <a:picLocks noChangeAspect="1"/>
          </p:cNvPicPr>
          <p:nvPr/>
        </p:nvPicPr>
        <p:blipFill>
          <a:blip r:embed="rId3"/>
          <a:stretch>
            <a:fillRect/>
          </a:stretch>
        </p:blipFill>
        <p:spPr>
          <a:xfrm>
            <a:off x="0" y="193765"/>
            <a:ext cx="12192000" cy="6470469"/>
          </a:xfrm>
          <a:prstGeom prst="rect">
            <a:avLst/>
          </a:prstGeom>
        </p:spPr>
      </p:pic>
      <p:pic>
        <p:nvPicPr>
          <p:cNvPr id="8" name="Picture 7">
            <a:extLst>
              <a:ext uri="{FF2B5EF4-FFF2-40B4-BE49-F238E27FC236}">
                <a16:creationId xmlns:a16="http://schemas.microsoft.com/office/drawing/2014/main" id="{88EB214B-55E2-4FBA-BCBF-C2AF4FB3F879}"/>
              </a:ext>
            </a:extLst>
          </p:cNvPr>
          <p:cNvPicPr>
            <a:picLocks noChangeAspect="1"/>
          </p:cNvPicPr>
          <p:nvPr/>
        </p:nvPicPr>
        <p:blipFill>
          <a:blip r:embed="rId4"/>
          <a:stretch>
            <a:fillRect/>
          </a:stretch>
        </p:blipFill>
        <p:spPr>
          <a:xfrm>
            <a:off x="1006845" y="5503751"/>
            <a:ext cx="1584889" cy="466144"/>
          </a:xfrm>
          <a:prstGeom prst="rect">
            <a:avLst/>
          </a:prstGeom>
        </p:spPr>
      </p:pic>
      <p:sp>
        <p:nvSpPr>
          <p:cNvPr id="2" name="Rectangle 1">
            <a:extLst>
              <a:ext uri="{FF2B5EF4-FFF2-40B4-BE49-F238E27FC236}">
                <a16:creationId xmlns:a16="http://schemas.microsoft.com/office/drawing/2014/main" id="{8908639F-8480-4C8D-9151-7FC214B3BC5A}"/>
              </a:ext>
            </a:extLst>
          </p:cNvPr>
          <p:cNvSpPr/>
          <p:nvPr/>
        </p:nvSpPr>
        <p:spPr>
          <a:xfrm>
            <a:off x="1006845" y="5503751"/>
            <a:ext cx="1639465" cy="466144"/>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98235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FCEB203-7778-472F-B625-FD34A22DA59A}"/>
              </a:ext>
            </a:extLst>
          </p:cNvPr>
          <p:cNvSpPr>
            <a:spLocks noGrp="1"/>
          </p:cNvSpPr>
          <p:nvPr>
            <p:ph type="title"/>
          </p:nvPr>
        </p:nvSpPr>
        <p:spPr>
          <a:xfrm>
            <a:off x="547295" y="2892764"/>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But… is this true in space as well?</a:t>
            </a:r>
          </a:p>
        </p:txBody>
      </p:sp>
    </p:spTree>
    <p:extLst>
      <p:ext uri="{BB962C8B-B14F-4D97-AF65-F5344CB8AC3E}">
        <p14:creationId xmlns:p14="http://schemas.microsoft.com/office/powerpoint/2010/main" val="2549539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C2DF04-2277-4E9C-83EB-453FDCF58E2F}"/>
              </a:ext>
            </a:extLst>
          </p:cNvPr>
          <p:cNvPicPr>
            <a:picLocks noChangeAspect="1"/>
          </p:cNvPicPr>
          <p:nvPr/>
        </p:nvPicPr>
        <p:blipFill>
          <a:blip r:embed="rId3"/>
          <a:stretch>
            <a:fillRect/>
          </a:stretch>
        </p:blipFill>
        <p:spPr>
          <a:xfrm>
            <a:off x="200918" y="0"/>
            <a:ext cx="6957772" cy="6858000"/>
          </a:xfrm>
          <a:prstGeom prst="rect">
            <a:avLst/>
          </a:prstGeom>
        </p:spPr>
      </p:pic>
      <p:sp>
        <p:nvSpPr>
          <p:cNvPr id="5" name="Title 1">
            <a:extLst>
              <a:ext uri="{FF2B5EF4-FFF2-40B4-BE49-F238E27FC236}">
                <a16:creationId xmlns:a16="http://schemas.microsoft.com/office/drawing/2014/main" id="{35A90A5C-D5E4-42A8-8857-7A70439A4430}"/>
              </a:ext>
            </a:extLst>
          </p:cNvPr>
          <p:cNvSpPr>
            <a:spLocks noGrp="1"/>
          </p:cNvSpPr>
          <p:nvPr>
            <p:ph type="title"/>
          </p:nvPr>
        </p:nvSpPr>
        <p:spPr>
          <a:xfrm>
            <a:off x="7478702" y="2466428"/>
            <a:ext cx="4396387" cy="1072471"/>
          </a:xfrm>
        </p:spPr>
        <p:txBody>
          <a:bodyPr>
            <a:noAutofit/>
          </a:bodyPr>
          <a:lstStyle/>
          <a:p>
            <a:r>
              <a:rPr lang="en-CA" sz="2800" dirty="0">
                <a:latin typeface="Arial" panose="020B0604020202020204" pitchFamily="34" charset="0"/>
                <a:cs typeface="Arial" panose="020B0604020202020204" pitchFamily="34" charset="0"/>
              </a:rPr>
              <a:t>Median Pearson r = 0.74</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Median r2 = 0.55</a:t>
            </a:r>
          </a:p>
        </p:txBody>
      </p:sp>
      <p:sp>
        <p:nvSpPr>
          <p:cNvPr id="8" name="Title 1">
            <a:extLst>
              <a:ext uri="{FF2B5EF4-FFF2-40B4-BE49-F238E27FC236}">
                <a16:creationId xmlns:a16="http://schemas.microsoft.com/office/drawing/2014/main" id="{C0A456C8-EB8C-44C3-96C0-1E73186BDD21}"/>
              </a:ext>
            </a:extLst>
          </p:cNvPr>
          <p:cNvSpPr txBox="1">
            <a:spLocks/>
          </p:cNvSpPr>
          <p:nvPr/>
        </p:nvSpPr>
        <p:spPr>
          <a:xfrm>
            <a:off x="7272810" y="107175"/>
            <a:ext cx="3213251"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State Level</a:t>
            </a:r>
          </a:p>
        </p:txBody>
      </p:sp>
    </p:spTree>
    <p:extLst>
      <p:ext uri="{BB962C8B-B14F-4D97-AF65-F5344CB8AC3E}">
        <p14:creationId xmlns:p14="http://schemas.microsoft.com/office/powerpoint/2010/main" val="317733434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B5439615-DDB1-4B25-9867-755E4FD657DB}"/>
              </a:ext>
            </a:extLst>
          </p:cNvPr>
          <p:cNvPicPr>
            <a:picLocks noChangeAspect="1"/>
          </p:cNvPicPr>
          <p:nvPr/>
        </p:nvPicPr>
        <p:blipFill>
          <a:blip r:embed="rId3"/>
          <a:stretch>
            <a:fillRect/>
          </a:stretch>
        </p:blipFill>
        <p:spPr>
          <a:xfrm>
            <a:off x="0" y="1245148"/>
            <a:ext cx="12192000" cy="4367704"/>
          </a:xfrm>
          <a:prstGeom prst="rect">
            <a:avLst/>
          </a:prstGeom>
        </p:spPr>
      </p:pic>
    </p:spTree>
    <p:extLst>
      <p:ext uri="{BB962C8B-B14F-4D97-AF65-F5344CB8AC3E}">
        <p14:creationId xmlns:p14="http://schemas.microsoft.com/office/powerpoint/2010/main" val="74106104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3B4BFE0-5ECF-4D3B-84B1-5842FE74D081}"/>
              </a:ext>
            </a:extLst>
          </p:cNvPr>
          <p:cNvPicPr>
            <a:picLocks noChangeAspect="1"/>
          </p:cNvPicPr>
          <p:nvPr/>
        </p:nvPicPr>
        <p:blipFill>
          <a:blip r:embed="rId3"/>
          <a:stretch>
            <a:fillRect/>
          </a:stretch>
        </p:blipFill>
        <p:spPr>
          <a:xfrm>
            <a:off x="0" y="1864358"/>
            <a:ext cx="6014720" cy="4792832"/>
          </a:xfrm>
          <a:prstGeom prst="rect">
            <a:avLst/>
          </a:prstGeom>
        </p:spPr>
      </p:pic>
      <p:pic>
        <p:nvPicPr>
          <p:cNvPr id="11" name="Picture 10">
            <a:extLst>
              <a:ext uri="{FF2B5EF4-FFF2-40B4-BE49-F238E27FC236}">
                <a16:creationId xmlns:a16="http://schemas.microsoft.com/office/drawing/2014/main" id="{C8AEC86A-DFA5-4384-B4A7-74F0F1166FAC}"/>
              </a:ext>
            </a:extLst>
          </p:cNvPr>
          <p:cNvPicPr>
            <a:picLocks noChangeAspect="1"/>
          </p:cNvPicPr>
          <p:nvPr/>
        </p:nvPicPr>
        <p:blipFill>
          <a:blip r:embed="rId4"/>
          <a:stretch>
            <a:fillRect/>
          </a:stretch>
        </p:blipFill>
        <p:spPr>
          <a:xfrm>
            <a:off x="6014720" y="1874518"/>
            <a:ext cx="6008853" cy="4792832"/>
          </a:xfrm>
          <a:prstGeom prst="rect">
            <a:avLst/>
          </a:prstGeom>
        </p:spPr>
      </p:pic>
      <p:sp>
        <p:nvSpPr>
          <p:cNvPr id="4" name="Title 1">
            <a:extLst>
              <a:ext uri="{FF2B5EF4-FFF2-40B4-BE49-F238E27FC236}">
                <a16:creationId xmlns:a16="http://schemas.microsoft.com/office/drawing/2014/main" id="{73BCEE7B-D827-4E37-A6B7-BCAC7E9B3C5F}"/>
              </a:ext>
            </a:extLst>
          </p:cNvPr>
          <p:cNvSpPr txBox="1">
            <a:spLocks/>
          </p:cNvSpPr>
          <p:nvPr/>
        </p:nvSpPr>
        <p:spPr>
          <a:xfrm>
            <a:off x="4105716" y="379679"/>
            <a:ext cx="4091317" cy="107247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CA" sz="4000" b="1" dirty="0">
                <a:latin typeface="Arial" panose="020B0604020202020204" pitchFamily="34" charset="0"/>
                <a:cs typeface="Arial" panose="020B0604020202020204" pitchFamily="34" charset="0"/>
              </a:rPr>
              <a:t>County Level</a:t>
            </a:r>
          </a:p>
        </p:txBody>
      </p:sp>
    </p:spTree>
    <p:extLst>
      <p:ext uri="{BB962C8B-B14F-4D97-AF65-F5344CB8AC3E}">
        <p14:creationId xmlns:p14="http://schemas.microsoft.com/office/powerpoint/2010/main" val="22855553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Map&#10;&#10;Description automatically generated">
            <a:extLst>
              <a:ext uri="{FF2B5EF4-FFF2-40B4-BE49-F238E27FC236}">
                <a16:creationId xmlns:a16="http://schemas.microsoft.com/office/drawing/2014/main" id="{8C26DCCC-D8DE-4B86-B71C-6101ED4042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5012" y="58160"/>
            <a:ext cx="9240819" cy="6741680"/>
          </a:xfrm>
          <a:prstGeom prst="rect">
            <a:avLst/>
          </a:prstGeom>
        </p:spPr>
      </p:pic>
    </p:spTree>
    <p:extLst>
      <p:ext uri="{BB962C8B-B14F-4D97-AF65-F5344CB8AC3E}">
        <p14:creationId xmlns:p14="http://schemas.microsoft.com/office/powerpoint/2010/main" val="31780124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547295" y="2892764"/>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But… what happens first?</a:t>
            </a:r>
          </a:p>
        </p:txBody>
      </p:sp>
    </p:spTree>
    <p:extLst>
      <p:ext uri="{BB962C8B-B14F-4D97-AF65-F5344CB8AC3E}">
        <p14:creationId xmlns:p14="http://schemas.microsoft.com/office/powerpoint/2010/main" val="38464101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22180EF-4435-4994-A5F1-7E746B907F84}"/>
              </a:ext>
            </a:extLst>
          </p:cNvPr>
          <p:cNvSpPr>
            <a:spLocks noGrp="1"/>
          </p:cNvSpPr>
          <p:nvPr>
            <p:ph type="title"/>
          </p:nvPr>
        </p:nvSpPr>
        <p:spPr>
          <a:xfrm>
            <a:off x="632074" y="1245633"/>
            <a:ext cx="11097409" cy="1072471"/>
          </a:xfrm>
        </p:spPr>
        <p:txBody>
          <a:bodyPr>
            <a:normAutofit/>
          </a:bodyPr>
          <a:lstStyle/>
          <a:p>
            <a:pPr algn="ctr"/>
            <a:r>
              <a:rPr lang="en-CA" sz="4000" b="1" dirty="0">
                <a:latin typeface="Arial" panose="020B0604020202020204" pitchFamily="34" charset="0"/>
                <a:cs typeface="Arial" panose="020B0604020202020204" pitchFamily="34" charset="0"/>
              </a:rPr>
              <a:t>Lagged Regressions</a:t>
            </a:r>
          </a:p>
        </p:txBody>
      </p:sp>
      <p:sp>
        <p:nvSpPr>
          <p:cNvPr id="3" name="Title 1">
            <a:extLst>
              <a:ext uri="{FF2B5EF4-FFF2-40B4-BE49-F238E27FC236}">
                <a16:creationId xmlns:a16="http://schemas.microsoft.com/office/drawing/2014/main" id="{DD459450-D50D-483C-9ED5-295AE579AF1A}"/>
              </a:ext>
            </a:extLst>
          </p:cNvPr>
          <p:cNvSpPr txBox="1">
            <a:spLocks/>
          </p:cNvSpPr>
          <p:nvPr/>
        </p:nvSpPr>
        <p:spPr>
          <a:xfrm>
            <a:off x="938623" y="2565759"/>
            <a:ext cx="10197679" cy="3302145"/>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457200" indent="-457200">
              <a:buFontTx/>
              <a:buChar char="-"/>
            </a:pPr>
            <a:r>
              <a:rPr lang="en-CA" sz="2800" dirty="0">
                <a:latin typeface="Arial" panose="020B0604020202020204" pitchFamily="34" charset="0"/>
                <a:cs typeface="Arial" panose="020B0604020202020204" pitchFamily="34" charset="0"/>
              </a:rPr>
              <a:t>Directionality between </a:t>
            </a:r>
            <a:r>
              <a:rPr lang="en-CA" sz="2800" dirty="0" err="1">
                <a:latin typeface="Arial" panose="020B0604020202020204" pitchFamily="34" charset="0"/>
                <a:cs typeface="Arial" panose="020B0604020202020204" pitchFamily="34" charset="0"/>
              </a:rPr>
              <a:t>xt</a:t>
            </a:r>
            <a:r>
              <a:rPr lang="en-CA" sz="2800" dirty="0">
                <a:latin typeface="Arial" panose="020B0604020202020204" pitchFamily="34" charset="0"/>
                <a:cs typeface="Arial" panose="020B0604020202020204" pitchFamily="34" charset="0"/>
              </a:rPr>
              <a:t> and </a:t>
            </a:r>
            <a:r>
              <a:rPr lang="en-CA" sz="2800" dirty="0" err="1">
                <a:latin typeface="Arial" panose="020B0604020202020204" pitchFamily="34" charset="0"/>
                <a:cs typeface="Arial" panose="020B0604020202020204" pitchFamily="34" charset="0"/>
              </a:rPr>
              <a:t>yt</a:t>
            </a:r>
            <a:endParaRPr lang="en-CA" sz="2800" dirty="0">
              <a:latin typeface="Arial" panose="020B0604020202020204" pitchFamily="34" charset="0"/>
              <a:cs typeface="Arial" panose="020B0604020202020204" pitchFamily="34" charset="0"/>
            </a:endParaRP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In short: fit power regression model </a:t>
            </a:r>
            <a:r>
              <a:rPr lang="en-CA" sz="2800" i="1" dirty="0">
                <a:latin typeface="Arial" panose="020B0604020202020204" pitchFamily="34" charset="0"/>
                <a:cs typeface="Arial" panose="020B0604020202020204" pitchFamily="34" charset="0"/>
              </a:rPr>
              <a:t>n</a:t>
            </a:r>
            <a:r>
              <a:rPr lang="en-CA" sz="2800" dirty="0">
                <a:latin typeface="Arial" panose="020B0604020202020204" pitchFamily="34" charset="0"/>
                <a:cs typeface="Arial" panose="020B0604020202020204" pitchFamily="34" charset="0"/>
              </a:rPr>
              <a:t> times using </a:t>
            </a:r>
            <a:r>
              <a:rPr lang="en-CA" sz="2800" dirty="0" err="1">
                <a:latin typeface="Arial" panose="020B0604020202020204" pitchFamily="34" charset="0"/>
                <a:cs typeface="Arial" panose="020B0604020202020204" pitchFamily="34" charset="0"/>
              </a:rPr>
              <a:t>yt</a:t>
            </a:r>
            <a:r>
              <a:rPr lang="en-CA" sz="2800" dirty="0">
                <a:latin typeface="Arial" panose="020B0604020202020204" pitchFamily="34" charset="0"/>
                <a:cs typeface="Arial" panose="020B0604020202020204" pitchFamily="34" charset="0"/>
              </a:rPr>
              <a:t> data and x(</a:t>
            </a:r>
            <a:r>
              <a:rPr lang="en-CA" sz="2800" i="1" dirty="0">
                <a:latin typeface="Arial" panose="020B0604020202020204" pitchFamily="34" charset="0"/>
                <a:cs typeface="Arial" panose="020B0604020202020204" pitchFamily="34" charset="0"/>
              </a:rPr>
              <a:t>t +- n)</a:t>
            </a:r>
          </a:p>
          <a:p>
            <a:pPr marL="457200" indent="-457200">
              <a:buFontTx/>
              <a:buChar char="-"/>
            </a:pPr>
            <a:endParaRPr lang="en-CA" sz="2800" i="1" dirty="0">
              <a:latin typeface="Arial" panose="020B0604020202020204" pitchFamily="34" charset="0"/>
              <a:cs typeface="Arial" panose="020B0604020202020204" pitchFamily="34" charset="0"/>
            </a:endParaRPr>
          </a:p>
          <a:p>
            <a:pPr marL="457200" indent="-457200">
              <a:buFontTx/>
              <a:buChar char="-"/>
            </a:pPr>
            <a:r>
              <a:rPr lang="en-CA" sz="2800" i="1" dirty="0">
                <a:latin typeface="Arial" panose="020B0604020202020204" pitchFamily="34" charset="0"/>
                <a:cs typeface="Arial" panose="020B0604020202020204" pitchFamily="34" charset="0"/>
              </a:rPr>
              <a:t>t </a:t>
            </a:r>
            <a:r>
              <a:rPr lang="en-CA" sz="2800" dirty="0">
                <a:latin typeface="Arial" panose="020B0604020202020204" pitchFamily="34" charset="0"/>
                <a:cs typeface="Arial" panose="020B0604020202020204" pitchFamily="34" charset="0"/>
              </a:rPr>
              <a:t>= current day</a:t>
            </a:r>
          </a:p>
          <a:p>
            <a:pPr marL="457200" indent="-457200">
              <a:buFontTx/>
              <a:buChar char="-"/>
            </a:pPr>
            <a:endParaRPr lang="en-CA" sz="2800" dirty="0">
              <a:latin typeface="Arial" panose="020B0604020202020204" pitchFamily="34" charset="0"/>
              <a:cs typeface="Arial" panose="020B0604020202020204" pitchFamily="34" charset="0"/>
            </a:endParaRPr>
          </a:p>
          <a:p>
            <a:pPr marL="457200" indent="-457200">
              <a:buFontTx/>
              <a:buChar char="-"/>
            </a:pPr>
            <a:r>
              <a:rPr lang="en-CA" sz="2800" dirty="0">
                <a:latin typeface="Arial" panose="020B0604020202020204" pitchFamily="34" charset="0"/>
                <a:cs typeface="Arial" panose="020B0604020202020204" pitchFamily="34" charset="0"/>
              </a:rPr>
              <a:t>|n| = maximum number of time lags</a:t>
            </a:r>
          </a:p>
        </p:txBody>
      </p:sp>
    </p:spTree>
    <p:extLst>
      <p:ext uri="{BB962C8B-B14F-4D97-AF65-F5344CB8AC3E}">
        <p14:creationId xmlns:p14="http://schemas.microsoft.com/office/powerpoint/2010/main" val="2476524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58455-C923-44AA-B49D-3D895E28477F}"/>
              </a:ext>
            </a:extLst>
          </p:cNvPr>
          <p:cNvPicPr>
            <a:picLocks noChangeAspect="1"/>
          </p:cNvPicPr>
          <p:nvPr/>
        </p:nvPicPr>
        <p:blipFill>
          <a:blip r:embed="rId3"/>
          <a:stretch>
            <a:fillRect/>
          </a:stretch>
        </p:blipFill>
        <p:spPr>
          <a:xfrm>
            <a:off x="0" y="0"/>
            <a:ext cx="9320368" cy="6858000"/>
          </a:xfrm>
          <a:prstGeom prst="rect">
            <a:avLst/>
          </a:prstGeom>
        </p:spPr>
      </p:pic>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9320368" y="2036478"/>
            <a:ext cx="2779533" cy="2160073"/>
          </a:xfrm>
        </p:spPr>
        <p:txBody>
          <a:bodyPr>
            <a:noAutofit/>
          </a:bodyPr>
          <a:lstStyle/>
          <a:p>
            <a:r>
              <a:rPr lang="en-CA" sz="2800" dirty="0">
                <a:latin typeface="Arial" panose="020B0604020202020204" pitchFamily="34" charset="0"/>
                <a:cs typeface="Arial" panose="020B0604020202020204" pitchFamily="34" charset="0"/>
              </a:rPr>
              <a:t>Optimal Lag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lead by </a:t>
            </a:r>
            <a:r>
              <a:rPr lang="en-CA" sz="2800" b="1" dirty="0">
                <a:latin typeface="Arial" panose="020B0604020202020204" pitchFamily="34" charset="0"/>
                <a:cs typeface="Arial" panose="020B0604020202020204" pitchFamily="34" charset="0"/>
              </a:rPr>
              <a:t>1 day</a:t>
            </a: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National Level</a:t>
            </a:r>
          </a:p>
        </p:txBody>
      </p:sp>
    </p:spTree>
    <p:extLst>
      <p:ext uri="{BB962C8B-B14F-4D97-AF65-F5344CB8AC3E}">
        <p14:creationId xmlns:p14="http://schemas.microsoft.com/office/powerpoint/2010/main" val="16650521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dirty="0">
                <a:solidFill>
                  <a:schemeClr val="bg2">
                    <a:lumMod val="25000"/>
                  </a:schemeClr>
                </a:solidFill>
                <a:latin typeface="Arial" panose="020B0604020202020204" pitchFamily="34" charset="0"/>
                <a:cs typeface="Arial" panose="020B0604020202020204" pitchFamily="34" charset="0"/>
              </a:rPr>
              <a:t>#Hashtag Activism today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crucial strategy for activists to influence social change</a:t>
            </a:r>
          </a:p>
          <a:p>
            <a:r>
              <a:rPr lang="en-CA" dirty="0">
                <a:solidFill>
                  <a:schemeClr val="bg2">
                    <a:lumMod val="25000"/>
                  </a:schemeClr>
                </a:solidFill>
                <a:latin typeface="Arial" panose="020B0604020202020204" pitchFamily="34" charset="0"/>
                <a:cs typeface="Arial" panose="020B0604020202020204" pitchFamily="34" charset="0"/>
              </a:rPr>
              <a:t>Lots of research in this field</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the structure of social movements</a:t>
            </a:r>
          </a:p>
          <a:p>
            <a:pPr lvl="1"/>
            <a:r>
              <a:rPr lang="en-CA" dirty="0">
                <a:solidFill>
                  <a:schemeClr val="bg2">
                    <a:lumMod val="25000"/>
                  </a:schemeClr>
                </a:solidFill>
                <a:latin typeface="Arial" panose="020B0604020202020204" pitchFamily="34" charset="0"/>
                <a:cs typeface="Arial" panose="020B0604020202020204" pitchFamily="34" charset="0"/>
              </a:rPr>
              <a:t>Importance for shaping political discourse and narratives</a:t>
            </a:r>
          </a:p>
          <a:p>
            <a:r>
              <a:rPr lang="en-CA" dirty="0">
                <a:solidFill>
                  <a:schemeClr val="bg2">
                    <a:lumMod val="25000"/>
                  </a:schemeClr>
                </a:solidFill>
                <a:latin typeface="Arial" panose="020B0604020202020204" pitchFamily="34" charset="0"/>
                <a:cs typeface="Arial" panose="020B0604020202020204" pitchFamily="34" charset="0"/>
              </a:rPr>
              <a:t>Last summer: </a:t>
            </a:r>
            <a:r>
              <a:rPr lang="en-CA" b="1" dirty="0">
                <a:solidFill>
                  <a:schemeClr val="bg2">
                    <a:lumMod val="25000"/>
                  </a:schemeClr>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23486145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058455-C923-44AA-B49D-3D895E28477F}"/>
              </a:ext>
            </a:extLst>
          </p:cNvPr>
          <p:cNvPicPr>
            <a:picLocks noChangeAspect="1"/>
          </p:cNvPicPr>
          <p:nvPr/>
        </p:nvPicPr>
        <p:blipFill>
          <a:blip r:embed="rId3"/>
          <a:stretch>
            <a:fillRect/>
          </a:stretch>
        </p:blipFill>
        <p:spPr>
          <a:xfrm>
            <a:off x="0" y="0"/>
            <a:ext cx="9320368" cy="6858000"/>
          </a:xfrm>
          <a:prstGeom prst="rect">
            <a:avLst/>
          </a:prstGeom>
        </p:spPr>
      </p:pic>
      <p:sp>
        <p:nvSpPr>
          <p:cNvPr id="6" name="Title 1">
            <a:extLst>
              <a:ext uri="{FF2B5EF4-FFF2-40B4-BE49-F238E27FC236}">
                <a16:creationId xmlns:a16="http://schemas.microsoft.com/office/drawing/2014/main" id="{D2C82CD1-ECB9-4AC6-A734-D3C6BEF0961C}"/>
              </a:ext>
            </a:extLst>
          </p:cNvPr>
          <p:cNvSpPr>
            <a:spLocks noGrp="1"/>
          </p:cNvSpPr>
          <p:nvPr>
            <p:ph type="title"/>
          </p:nvPr>
        </p:nvSpPr>
        <p:spPr>
          <a:xfrm>
            <a:off x="9320368" y="2036478"/>
            <a:ext cx="2779533" cy="2160073"/>
          </a:xfrm>
        </p:spPr>
        <p:txBody>
          <a:bodyPr>
            <a:noAutofit/>
          </a:bodyPr>
          <a:lstStyle/>
          <a:p>
            <a:r>
              <a:rPr lang="en-CA" sz="2800" dirty="0">
                <a:latin typeface="Arial" panose="020B0604020202020204" pitchFamily="34" charset="0"/>
                <a:cs typeface="Arial" panose="020B0604020202020204" pitchFamily="34" charset="0"/>
              </a:rPr>
              <a:t>Optimal Lag =</a:t>
            </a:r>
            <a:br>
              <a:rPr lang="en-CA" sz="2800" dirty="0">
                <a:latin typeface="Arial" panose="020B0604020202020204" pitchFamily="34" charset="0"/>
                <a:cs typeface="Arial" panose="020B0604020202020204" pitchFamily="34" charset="0"/>
              </a:rPr>
            </a:br>
            <a:br>
              <a:rPr lang="en-CA" sz="2800" dirty="0">
                <a:latin typeface="Arial" panose="020B0604020202020204" pitchFamily="34" charset="0"/>
                <a:cs typeface="Arial" panose="020B0604020202020204" pitchFamily="34" charset="0"/>
              </a:rPr>
            </a:br>
            <a:r>
              <a:rPr lang="en-CA" sz="2800" dirty="0">
                <a:latin typeface="Arial" panose="020B0604020202020204" pitchFamily="34" charset="0"/>
                <a:cs typeface="Arial" panose="020B0604020202020204" pitchFamily="34" charset="0"/>
              </a:rPr>
              <a:t>Tweets lead by </a:t>
            </a:r>
            <a:r>
              <a:rPr lang="en-CA" sz="2800" b="1" dirty="0">
                <a:latin typeface="Arial" panose="020B0604020202020204" pitchFamily="34" charset="0"/>
                <a:cs typeface="Arial" panose="020B0604020202020204" pitchFamily="34" charset="0"/>
              </a:rPr>
              <a:t>1+ days </a:t>
            </a:r>
            <a:r>
              <a:rPr lang="en-CA" sz="2800" dirty="0">
                <a:latin typeface="Arial" panose="020B0604020202020204" pitchFamily="34" charset="0"/>
                <a:cs typeface="Arial" panose="020B0604020202020204" pitchFamily="34" charset="0"/>
              </a:rPr>
              <a:t>for </a:t>
            </a:r>
            <a:r>
              <a:rPr lang="en-CA" sz="2800" b="1" dirty="0">
                <a:latin typeface="Arial" panose="020B0604020202020204" pitchFamily="34" charset="0"/>
                <a:cs typeface="Arial" panose="020B0604020202020204" pitchFamily="34" charset="0"/>
              </a:rPr>
              <a:t>41 </a:t>
            </a:r>
            <a:r>
              <a:rPr lang="en-CA" sz="2800" dirty="0">
                <a:latin typeface="Arial" panose="020B0604020202020204" pitchFamily="34" charset="0"/>
                <a:cs typeface="Arial" panose="020B0604020202020204" pitchFamily="34" charset="0"/>
              </a:rPr>
              <a:t>out of 51 states</a:t>
            </a:r>
            <a:endParaRPr lang="en-CA" sz="2800" b="1" dirty="0">
              <a:latin typeface="Arial" panose="020B0604020202020204" pitchFamily="34" charset="0"/>
              <a:cs typeface="Arial" panose="020B0604020202020204" pitchFamily="34" charset="0"/>
            </a:endParaRPr>
          </a:p>
        </p:txBody>
      </p:sp>
      <p:sp>
        <p:nvSpPr>
          <p:cNvPr id="8" name="Title 1">
            <a:extLst>
              <a:ext uri="{FF2B5EF4-FFF2-40B4-BE49-F238E27FC236}">
                <a16:creationId xmlns:a16="http://schemas.microsoft.com/office/drawing/2014/main" id="{90FCDE0C-2D8C-428C-BAE0-9DEB98E859DD}"/>
              </a:ext>
            </a:extLst>
          </p:cNvPr>
          <p:cNvSpPr txBox="1">
            <a:spLocks/>
          </p:cNvSpPr>
          <p:nvPr/>
        </p:nvSpPr>
        <p:spPr>
          <a:xfrm>
            <a:off x="9320368" y="198009"/>
            <a:ext cx="2513085" cy="1072471"/>
          </a:xfrm>
          <a:prstGeom prst="rect">
            <a:avLst/>
          </a:prstGeom>
        </p:spPr>
        <p:txBody>
          <a:bodyPr vert="horz" lIns="91440" tIns="45720" rIns="91440" bIns="45720" rtlCol="0" anchor="ctr">
            <a:normAutofit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sz="4000" b="1" dirty="0">
                <a:latin typeface="Arial" panose="020B0604020202020204" pitchFamily="34" charset="0"/>
                <a:cs typeface="Arial" panose="020B0604020202020204" pitchFamily="34" charset="0"/>
              </a:rPr>
              <a:t>State Level</a:t>
            </a:r>
          </a:p>
        </p:txBody>
      </p:sp>
    </p:spTree>
    <p:extLst>
      <p:ext uri="{BB962C8B-B14F-4D97-AF65-F5344CB8AC3E}">
        <p14:creationId xmlns:p14="http://schemas.microsoft.com/office/powerpoint/2010/main" val="22196700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alphaModFix amt="20000"/>
          </a:blip>
          <a:stretch>
            <a:fillRect/>
          </a:stretch>
        </p:blipFill>
        <p:spPr>
          <a:xfrm>
            <a:off x="300919" y="550506"/>
            <a:ext cx="11590162" cy="6042776"/>
          </a:xfrm>
          <a:prstGeom prst="rect">
            <a:avLst/>
          </a:prstGeom>
        </p:spPr>
      </p:pic>
      <p:sp>
        <p:nvSpPr>
          <p:cNvPr id="3" name="Oval 2">
            <a:extLst>
              <a:ext uri="{FF2B5EF4-FFF2-40B4-BE49-F238E27FC236}">
                <a16:creationId xmlns:a16="http://schemas.microsoft.com/office/drawing/2014/main" id="{C8A2350F-D8B9-4469-9820-E2B335A45D44}"/>
              </a:ext>
            </a:extLst>
          </p:cNvPr>
          <p:cNvSpPr/>
          <p:nvPr/>
        </p:nvSpPr>
        <p:spPr>
          <a:xfrm>
            <a:off x="6517246" y="3429000"/>
            <a:ext cx="177358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3454278" y="3465739"/>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4" idx="7"/>
            <a:endCxn id="3" idx="1"/>
          </p:cNvCxnSpPr>
          <p:nvPr/>
        </p:nvCxnSpPr>
        <p:spPr>
          <a:xfrm rot="5400000" flipH="1" flipV="1">
            <a:off x="5856721" y="2719117"/>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5792311" y="3255361"/>
            <a:ext cx="918734"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3" idx="3"/>
            <a:endCxn id="4" idx="5"/>
          </p:cNvCxnSpPr>
          <p:nvPr/>
        </p:nvCxnSpPr>
        <p:spPr>
          <a:xfrm rot="5400000">
            <a:off x="5856721" y="3557518"/>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5003397" y="4154614"/>
            <a:ext cx="788913" cy="584775"/>
          </a:xfrm>
          <a:prstGeom prst="rect">
            <a:avLst/>
          </a:prstGeom>
          <a:noFill/>
        </p:spPr>
        <p:txBody>
          <a:bodyPr wrap="square" rtlCol="0">
            <a:spAutoFit/>
          </a:bodyPr>
          <a:lstStyle/>
          <a:p>
            <a:pPr algn="ctr"/>
            <a:r>
              <a:rPr lang="en-CA" sz="3200" dirty="0">
                <a:solidFill>
                  <a:srgbClr val="FF0000"/>
                </a:solidFill>
                <a:latin typeface="Arial" panose="020B0604020202020204" pitchFamily="34" charset="0"/>
                <a:cs typeface="Arial" panose="020B0604020202020204" pitchFamily="34" charset="0"/>
              </a:rPr>
              <a:t>?</a:t>
            </a:r>
            <a:endParaRPr lang="en-CA" sz="3600" dirty="0">
              <a:solidFill>
                <a:srgbClr val="FF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257372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2892764"/>
            <a:ext cx="10515600" cy="1072471"/>
          </a:xfrm>
        </p:spPr>
        <p:txBody>
          <a:bodyPr>
            <a:normAutofit fontScale="90000"/>
          </a:bodyPr>
          <a:lstStyle/>
          <a:p>
            <a:r>
              <a:rPr lang="en-CA" sz="4000" b="1" dirty="0">
                <a:latin typeface="Arial" panose="020B0604020202020204" pitchFamily="34" charset="0"/>
                <a:cs typeface="Arial" panose="020B0604020202020204" pitchFamily="34" charset="0"/>
              </a:rPr>
              <a:t>Problem: how to avoid unethical side effects?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01319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lnSpcReduction="1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3285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4F5E4-7585-4577-9679-F5A9EDB67CC5}"/>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F6F0F286-7D95-492E-A489-D7A902AABDA5}"/>
              </a:ext>
            </a:extLst>
          </p:cNvPr>
          <p:cNvSpPr>
            <a:spLocks noGrp="1"/>
          </p:cNvSpPr>
          <p:nvPr>
            <p:ph idx="1"/>
          </p:nvPr>
        </p:nvSpPr>
        <p:spPr/>
        <p:txBody>
          <a:bodyPr/>
          <a:lstStyle/>
          <a:p>
            <a:endParaRPr lang="en-CA"/>
          </a:p>
        </p:txBody>
      </p:sp>
    </p:spTree>
    <p:extLst>
      <p:ext uri="{BB962C8B-B14F-4D97-AF65-F5344CB8AC3E}">
        <p14:creationId xmlns:p14="http://schemas.microsoft.com/office/powerpoint/2010/main" val="6118475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sz="4000" dirty="0">
                <a:solidFill>
                  <a:schemeClr val="bg2">
                    <a:lumMod val="25000"/>
                  </a:schemeClr>
                </a:solidFill>
                <a:latin typeface="Arial" panose="020B0604020202020204" pitchFamily="34" charset="0"/>
                <a:cs typeface="Arial" panose="020B0604020202020204" pitchFamily="34" charset="0"/>
              </a:rPr>
              <a:t>Built predictive model to forecast the number AND location of physical protests based on tweet volume</a:t>
            </a:r>
          </a:p>
          <a:p>
            <a:pPr lvl="1"/>
            <a:r>
              <a:rPr lang="en-CA" sz="3600" dirty="0">
                <a:solidFill>
                  <a:schemeClr val="bg2">
                    <a:lumMod val="25000"/>
                  </a:schemeClr>
                </a:solidFill>
                <a:latin typeface="Arial" panose="020B0604020202020204" pitchFamily="34" charset="0"/>
                <a:cs typeface="Arial" panose="020B0604020202020204" pitchFamily="34" charset="0"/>
              </a:rPr>
              <a:t>VAR (Vector Autoregressive Model)</a:t>
            </a:r>
          </a:p>
          <a:p>
            <a:pPr lvl="1"/>
            <a:r>
              <a:rPr lang="en-CA" sz="3600" dirty="0">
                <a:solidFill>
                  <a:schemeClr val="bg2">
                    <a:lumMod val="25000"/>
                  </a:schemeClr>
                </a:solidFill>
                <a:latin typeface="Arial" panose="020B0604020202020204" pitchFamily="34" charset="0"/>
                <a:cs typeface="Arial" panose="020B0604020202020204" pitchFamily="34" charset="0"/>
              </a:rPr>
              <a:t>Granger Causality</a:t>
            </a:r>
          </a:p>
          <a:p>
            <a:r>
              <a:rPr lang="en-CA" sz="4000" dirty="0">
                <a:solidFill>
                  <a:schemeClr val="bg2">
                    <a:lumMod val="25000"/>
                  </a:schemeClr>
                </a:solidFill>
                <a:latin typeface="Arial" panose="020B0604020202020204" pitchFamily="34" charset="0"/>
                <a:cs typeface="Arial" panose="020B0604020202020204" pitchFamily="34" charset="0"/>
              </a:rPr>
              <a:t>Can these findings be generalized to other social movements around the world?</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Additional Findings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6137512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960811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0" name="TextBox 19">
            <a:extLst>
              <a:ext uri="{FF2B5EF4-FFF2-40B4-BE49-F238E27FC236}">
                <a16:creationId xmlns:a16="http://schemas.microsoft.com/office/drawing/2014/main" id="{F90DB8F5-BC46-4DEE-B6C7-B1DD6F5A77F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27" name="TextBox 26">
            <a:extLst>
              <a:ext uri="{FF2B5EF4-FFF2-40B4-BE49-F238E27FC236}">
                <a16:creationId xmlns:a16="http://schemas.microsoft.com/office/drawing/2014/main" id="{95A888EB-FEB2-4F8A-96D6-01D493294A89}"/>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Oval 27">
            <a:extLst>
              <a:ext uri="{FF2B5EF4-FFF2-40B4-BE49-F238E27FC236}">
                <a16:creationId xmlns:a16="http://schemas.microsoft.com/office/drawing/2014/main" id="{E079E650-A1AD-4A35-A763-D28EB887900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29" name="Oval 28">
            <a:extLst>
              <a:ext uri="{FF2B5EF4-FFF2-40B4-BE49-F238E27FC236}">
                <a16:creationId xmlns:a16="http://schemas.microsoft.com/office/drawing/2014/main" id="{7292AC8D-DF5E-4CBA-BE02-6964BB1F1EFB}"/>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0" name="Oval 29">
            <a:extLst>
              <a:ext uri="{FF2B5EF4-FFF2-40B4-BE49-F238E27FC236}">
                <a16:creationId xmlns:a16="http://schemas.microsoft.com/office/drawing/2014/main" id="{353C6072-5F56-46AD-90E0-94D2F04276C8}"/>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1" name="Oval 30">
            <a:extLst>
              <a:ext uri="{FF2B5EF4-FFF2-40B4-BE49-F238E27FC236}">
                <a16:creationId xmlns:a16="http://schemas.microsoft.com/office/drawing/2014/main" id="{90B87B19-9909-437F-81C8-D8D93AA356AA}"/>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2" name="Oval 31">
            <a:extLst>
              <a:ext uri="{FF2B5EF4-FFF2-40B4-BE49-F238E27FC236}">
                <a16:creationId xmlns:a16="http://schemas.microsoft.com/office/drawing/2014/main" id="{F60C37C1-B26A-4744-9791-49491AF3A675}"/>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3" name="Connector: Curved 32">
            <a:extLst>
              <a:ext uri="{FF2B5EF4-FFF2-40B4-BE49-F238E27FC236}">
                <a16:creationId xmlns:a16="http://schemas.microsoft.com/office/drawing/2014/main" id="{EAFF993A-CBE4-481F-9B02-BAC1F97C55A2}"/>
              </a:ext>
            </a:extLst>
          </p:cNvPr>
          <p:cNvCxnSpPr>
            <a:cxnSpLocks/>
            <a:stCxn id="32" idx="2"/>
            <a:endCxn id="29"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4" name="Connector: Curved 33">
            <a:extLst>
              <a:ext uri="{FF2B5EF4-FFF2-40B4-BE49-F238E27FC236}">
                <a16:creationId xmlns:a16="http://schemas.microsoft.com/office/drawing/2014/main" id="{12449797-36A2-48AC-9F1C-355F130DB2D3}"/>
              </a:ext>
            </a:extLst>
          </p:cNvPr>
          <p:cNvCxnSpPr>
            <a:cxnSpLocks/>
            <a:stCxn id="32" idx="0"/>
            <a:endCxn id="30"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E0752F1-F6C4-4F1F-9A59-16594336B7F9}"/>
              </a:ext>
            </a:extLst>
          </p:cNvPr>
          <p:cNvCxnSpPr>
            <a:cxnSpLocks/>
            <a:stCxn id="32" idx="6"/>
            <a:endCxn id="28"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8E69638D-F6AA-4412-9112-B1C6745DA747}"/>
              </a:ext>
            </a:extLst>
          </p:cNvPr>
          <p:cNvCxnSpPr>
            <a:cxnSpLocks/>
            <a:stCxn id="30" idx="0"/>
            <a:endCxn id="31"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60895978-BC06-4D1C-AE51-4ACE50DAB0A5}"/>
              </a:ext>
            </a:extLst>
          </p:cNvPr>
          <p:cNvCxnSpPr>
            <a:cxnSpLocks/>
            <a:stCxn id="28" idx="0"/>
            <a:endCxn id="31"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D3FBB008-EDE3-4790-BE83-781DC06B2E8A}"/>
              </a:ext>
            </a:extLst>
          </p:cNvPr>
          <p:cNvCxnSpPr>
            <a:cxnSpLocks/>
            <a:stCxn id="29" idx="0"/>
            <a:endCxn id="31"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7DF31385-8D97-44C9-A003-42D1CE9B1C7A}"/>
              </a:ext>
            </a:extLst>
          </p:cNvPr>
          <p:cNvCxnSpPr>
            <a:cxnSpLocks/>
            <a:stCxn id="30" idx="7"/>
            <a:endCxn id="28"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45DC8FA6-BD17-49BF-9527-AA42B478398D}"/>
              </a:ext>
            </a:extLst>
          </p:cNvPr>
          <p:cNvCxnSpPr>
            <a:cxnSpLocks/>
            <a:stCxn id="28" idx="3"/>
            <a:endCxn id="30"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9980BC49-5231-4BEA-B280-BBD461078A10}"/>
              </a:ext>
            </a:extLst>
          </p:cNvPr>
          <p:cNvCxnSpPr>
            <a:cxnSpLocks/>
            <a:stCxn id="29" idx="7"/>
            <a:endCxn id="30"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4C79206D-66C5-44BC-95E7-3631A4ECA8D1}"/>
              </a:ext>
            </a:extLst>
          </p:cNvPr>
          <p:cNvCxnSpPr>
            <a:cxnSpLocks/>
            <a:stCxn id="30" idx="3"/>
            <a:endCxn id="29"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pic>
        <p:nvPicPr>
          <p:cNvPr id="48" name="Picture 47" descr="Icon&#10;&#10;Description automatically generated">
            <a:extLst>
              <a:ext uri="{FF2B5EF4-FFF2-40B4-BE49-F238E27FC236}">
                <a16:creationId xmlns:a16="http://schemas.microsoft.com/office/drawing/2014/main" id="{D5A31033-E1BB-4EDD-A4A5-C270F0B363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49" name="Picture 48" descr="Icon&#10;&#10;Description automatically generated">
            <a:extLst>
              <a:ext uri="{FF2B5EF4-FFF2-40B4-BE49-F238E27FC236}">
                <a16:creationId xmlns:a16="http://schemas.microsoft.com/office/drawing/2014/main" id="{1A7C5979-E83F-4E32-8D02-FCCF8F26FE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3353978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rotWithShape="1">
          <a:blip r:embed="rId3"/>
          <a:srcRect r="49416"/>
          <a:stretch/>
        </p:blipFill>
        <p:spPr>
          <a:xfrm>
            <a:off x="270588" y="367649"/>
            <a:ext cx="5893448" cy="6122702"/>
          </a:xfrm>
          <a:prstGeom prst="rect">
            <a:avLst/>
          </a:prstGeom>
        </p:spPr>
      </p:pic>
      <p:pic>
        <p:nvPicPr>
          <p:cNvPr id="3" name="Picture 2">
            <a:extLst>
              <a:ext uri="{FF2B5EF4-FFF2-40B4-BE49-F238E27FC236}">
                <a16:creationId xmlns:a16="http://schemas.microsoft.com/office/drawing/2014/main" id="{CEBA138A-3884-4231-A4C7-E0017BC2858E}"/>
              </a:ext>
            </a:extLst>
          </p:cNvPr>
          <p:cNvPicPr>
            <a:picLocks noChangeAspect="1"/>
          </p:cNvPicPr>
          <p:nvPr/>
        </p:nvPicPr>
        <p:blipFill rotWithShape="1">
          <a:blip r:embed="rId4"/>
          <a:srcRect r="48144"/>
          <a:stretch/>
        </p:blipFill>
        <p:spPr>
          <a:xfrm>
            <a:off x="0" y="314129"/>
            <a:ext cx="6322263" cy="6229741"/>
          </a:xfrm>
          <a:prstGeom prst="rect">
            <a:avLst/>
          </a:prstGeom>
        </p:spPr>
      </p:pic>
    </p:spTree>
    <p:extLst>
      <p:ext uri="{BB962C8B-B14F-4D97-AF65-F5344CB8AC3E}">
        <p14:creationId xmlns:p14="http://schemas.microsoft.com/office/powerpoint/2010/main" val="34011075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2F1E40C-944D-4A6D-A1CF-4AB0D4FD2F03}"/>
              </a:ext>
            </a:extLst>
          </p:cNvPr>
          <p:cNvPicPr>
            <a:picLocks noChangeAspect="1"/>
          </p:cNvPicPr>
          <p:nvPr/>
        </p:nvPicPr>
        <p:blipFill>
          <a:blip r:embed="rId3"/>
          <a:stretch>
            <a:fillRect/>
          </a:stretch>
        </p:blipFill>
        <p:spPr>
          <a:xfrm>
            <a:off x="0" y="314129"/>
            <a:ext cx="12192000" cy="6229741"/>
          </a:xfrm>
          <a:prstGeom prst="rect">
            <a:avLst/>
          </a:prstGeom>
        </p:spPr>
      </p:pic>
    </p:spTree>
    <p:extLst>
      <p:ext uri="{BB962C8B-B14F-4D97-AF65-F5344CB8AC3E}">
        <p14:creationId xmlns:p14="http://schemas.microsoft.com/office/powerpoint/2010/main" val="2059537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
        <p:nvSpPr>
          <p:cNvPr id="18" name="Oval 17">
            <a:extLst>
              <a:ext uri="{FF2B5EF4-FFF2-40B4-BE49-F238E27FC236}">
                <a16:creationId xmlns:a16="http://schemas.microsoft.com/office/drawing/2014/main" id="{E90E27E7-17DC-43F3-AB5C-2C05FAA5F525}"/>
              </a:ext>
            </a:extLst>
          </p:cNvPr>
          <p:cNvSpPr/>
          <p:nvPr/>
        </p:nvSpPr>
        <p:spPr>
          <a:xfrm>
            <a:off x="4925288" y="4307328"/>
            <a:ext cx="2107177"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Political Processes</a:t>
            </a:r>
          </a:p>
        </p:txBody>
      </p:sp>
      <p:cxnSp>
        <p:nvCxnSpPr>
          <p:cNvPr id="19" name="Connector: Curved 18">
            <a:extLst>
              <a:ext uri="{FF2B5EF4-FFF2-40B4-BE49-F238E27FC236}">
                <a16:creationId xmlns:a16="http://schemas.microsoft.com/office/drawing/2014/main" id="{9828E176-74EE-4B40-A664-38149B4C7FE2}"/>
              </a:ext>
            </a:extLst>
          </p:cNvPr>
          <p:cNvCxnSpPr>
            <a:cxnSpLocks/>
            <a:stCxn id="4" idx="4"/>
            <a:endCxn id="18" idx="0"/>
          </p:cNvCxnSpPr>
          <p:nvPr/>
        </p:nvCxnSpPr>
        <p:spPr>
          <a:xfrm rot="5400000">
            <a:off x="5346085" y="3674534"/>
            <a:ext cx="1265587"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49202CB-0322-410D-982A-BD9C449EF453}"/>
              </a:ext>
            </a:extLst>
          </p:cNvPr>
          <p:cNvSpPr txBox="1"/>
          <p:nvPr/>
        </p:nvSpPr>
        <p:spPr>
          <a:xfrm>
            <a:off x="1916723" y="5572915"/>
            <a:ext cx="8124305" cy="369332"/>
          </a:xfrm>
          <a:prstGeom prst="rect">
            <a:avLst/>
          </a:prstGeom>
          <a:noFill/>
        </p:spPr>
        <p:txBody>
          <a:bodyPr wrap="square">
            <a:spAutoFit/>
          </a:bodyPr>
          <a:lstStyle/>
          <a:p>
            <a:pPr algn="ctr"/>
            <a:r>
              <a:rPr lang="en-CA" sz="1800" dirty="0">
                <a:solidFill>
                  <a:schemeClr val="tx1"/>
                </a:solidFill>
                <a:latin typeface="Arial" panose="020B0604020202020204" pitchFamily="34" charset="0"/>
                <a:cs typeface="Arial" panose="020B0604020202020204" pitchFamily="34" charset="0"/>
              </a:rPr>
              <a:t>(i.e. political discourse, physical </a:t>
            </a:r>
            <a:r>
              <a:rPr lang="en-CA" dirty="0">
                <a:latin typeface="Arial" panose="020B0604020202020204" pitchFamily="34" charset="0"/>
                <a:cs typeface="Arial" panose="020B0604020202020204" pitchFamily="34" charset="0"/>
              </a:rPr>
              <a:t>protest, </a:t>
            </a:r>
            <a:r>
              <a:rPr lang="en-CA" sz="1800" dirty="0">
                <a:solidFill>
                  <a:schemeClr val="tx1"/>
                </a:solidFill>
                <a:latin typeface="Arial" panose="020B0604020202020204" pitchFamily="34" charset="0"/>
                <a:cs typeface="Arial" panose="020B0604020202020204" pitchFamily="34" charset="0"/>
              </a:rPr>
              <a:t>voter behaviour, legislature etc.)</a:t>
            </a:r>
          </a:p>
        </p:txBody>
      </p:sp>
      <p:sp>
        <p:nvSpPr>
          <p:cNvPr id="24" name="TextBox 23">
            <a:extLst>
              <a:ext uri="{FF2B5EF4-FFF2-40B4-BE49-F238E27FC236}">
                <a16:creationId xmlns:a16="http://schemas.microsoft.com/office/drawing/2014/main" id="{65D669A7-9032-4C3F-9EB9-31BA3D533C46}"/>
              </a:ext>
            </a:extLst>
          </p:cNvPr>
          <p:cNvSpPr txBox="1"/>
          <p:nvPr/>
        </p:nvSpPr>
        <p:spPr>
          <a:xfrm>
            <a:off x="1916723" y="731788"/>
            <a:ext cx="8124305" cy="584775"/>
          </a:xfrm>
          <a:prstGeom prst="rect">
            <a:avLst/>
          </a:prstGeom>
          <a:noFill/>
        </p:spPr>
        <p:txBody>
          <a:bodyPr wrap="square">
            <a:spAutoFit/>
          </a:bodyPr>
          <a:lstStyle/>
          <a:p>
            <a:pPr algn="ctr"/>
            <a:r>
              <a:rPr lang="en-CA" sz="3200" b="1" dirty="0">
                <a:latin typeface="Arial" panose="020B0604020202020204" pitchFamily="34" charset="0"/>
                <a:cs typeface="Arial" panose="020B0604020202020204" pitchFamily="34" charset="0"/>
              </a:rPr>
              <a:t>Theoretical Level</a:t>
            </a:r>
            <a:endParaRPr lang="en-CA" sz="3200" b="1"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0767790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BF280-7C52-4FC4-AFC6-334F3BF04250}"/>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1B321BAE-845A-4E61-8F53-DE32F265BBE3}"/>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less</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Tree>
    <p:extLst>
      <p:ext uri="{BB962C8B-B14F-4D97-AF65-F5344CB8AC3E}">
        <p14:creationId xmlns:p14="http://schemas.microsoft.com/office/powerpoint/2010/main" val="26692221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Currently only looked at total volume of both tweets and physical protests</a:t>
            </a:r>
          </a:p>
          <a:p>
            <a:r>
              <a:rPr lang="en-CA" dirty="0">
                <a:solidFill>
                  <a:schemeClr val="bg2">
                    <a:lumMod val="25000"/>
                  </a:schemeClr>
                </a:solidFill>
                <a:latin typeface="Arial" panose="020B0604020202020204" pitchFamily="34" charset="0"/>
                <a:cs typeface="Arial" panose="020B0604020202020204" pitchFamily="34" charset="0"/>
              </a:rPr>
              <a:t>Incorporate temporal dimension (correlated time series, granger causality </a:t>
            </a:r>
            <a:r>
              <a:rPr lang="en-CA" dirty="0" err="1">
                <a:solidFill>
                  <a:schemeClr val="bg2">
                    <a:lumMod val="25000"/>
                  </a:schemeClr>
                </a:solidFill>
                <a:latin typeface="Arial" panose="020B0604020202020204" pitchFamily="34" charset="0"/>
                <a:cs typeface="Arial" panose="020B0604020202020204" pitchFamily="34" charset="0"/>
              </a:rPr>
              <a:t>etc</a:t>
            </a:r>
            <a:r>
              <a:rPr lang="en-CA" dirty="0">
                <a:solidFill>
                  <a:schemeClr val="bg2">
                    <a:lumMod val="25000"/>
                  </a:schemeClr>
                </a:solidFill>
                <a:latin typeface="Arial" panose="020B0604020202020204" pitchFamily="34" charset="0"/>
                <a:cs typeface="Arial" panose="020B0604020202020204" pitchFamily="34" charset="0"/>
              </a:rPr>
              <a:t>)</a:t>
            </a:r>
          </a:p>
          <a:p>
            <a:r>
              <a:rPr lang="en-CA" dirty="0">
                <a:solidFill>
                  <a:schemeClr val="bg2">
                    <a:lumMod val="25000"/>
                  </a:schemeClr>
                </a:solidFill>
                <a:latin typeface="Arial" panose="020B0604020202020204" pitchFamily="34" charset="0"/>
                <a:cs typeface="Arial" panose="020B0604020202020204" pitchFamily="34" charset="0"/>
              </a:rPr>
              <a:t>Test regression model for prediction</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64627386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9" name="Oval 28">
            <a:extLst>
              <a:ext uri="{FF2B5EF4-FFF2-40B4-BE49-F238E27FC236}">
                <a16:creationId xmlns:a16="http://schemas.microsoft.com/office/drawing/2014/main" id="{E6AB4896-7EDE-440B-A8CE-797D64B1672F}"/>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CDF1F981-F66B-4982-830E-3BE45FB5D8F1}"/>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1" name="Oval 30">
            <a:extLst>
              <a:ext uri="{FF2B5EF4-FFF2-40B4-BE49-F238E27FC236}">
                <a16:creationId xmlns:a16="http://schemas.microsoft.com/office/drawing/2014/main" id="{E63BBB2C-62E6-4489-897B-0A39A028E934}"/>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2" name="Oval 31">
            <a:extLst>
              <a:ext uri="{FF2B5EF4-FFF2-40B4-BE49-F238E27FC236}">
                <a16:creationId xmlns:a16="http://schemas.microsoft.com/office/drawing/2014/main" id="{FDA30920-F969-4241-85D5-AA3F2C9DFF2C}"/>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3" name="Oval 32">
            <a:extLst>
              <a:ext uri="{FF2B5EF4-FFF2-40B4-BE49-F238E27FC236}">
                <a16:creationId xmlns:a16="http://schemas.microsoft.com/office/drawing/2014/main" id="{CEB1E2E1-D39B-4010-93B5-65A70BF10067}"/>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4" name="Connector: Curved 33">
            <a:extLst>
              <a:ext uri="{FF2B5EF4-FFF2-40B4-BE49-F238E27FC236}">
                <a16:creationId xmlns:a16="http://schemas.microsoft.com/office/drawing/2014/main" id="{ABC06AEC-517C-4B74-B1E7-F11232C07009}"/>
              </a:ext>
            </a:extLst>
          </p:cNvPr>
          <p:cNvCxnSpPr>
            <a:cxnSpLocks/>
            <a:stCxn id="33"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Connector: Curved 35">
            <a:extLst>
              <a:ext uri="{FF2B5EF4-FFF2-40B4-BE49-F238E27FC236}">
                <a16:creationId xmlns:a16="http://schemas.microsoft.com/office/drawing/2014/main" id="{0C32879A-E08F-475A-9988-5F8A05FE9BD0}"/>
              </a:ext>
            </a:extLst>
          </p:cNvPr>
          <p:cNvCxnSpPr>
            <a:cxnSpLocks/>
            <a:stCxn id="33" idx="0"/>
            <a:endCxn id="3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 name="Connector: Curved 36">
            <a:extLst>
              <a:ext uri="{FF2B5EF4-FFF2-40B4-BE49-F238E27FC236}">
                <a16:creationId xmlns:a16="http://schemas.microsoft.com/office/drawing/2014/main" id="{EFF46160-5B72-4534-8B23-E1504977EA0E}"/>
              </a:ext>
            </a:extLst>
          </p:cNvPr>
          <p:cNvCxnSpPr>
            <a:cxnSpLocks/>
            <a:stCxn id="33"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 name="Connector: Curved 37">
            <a:extLst>
              <a:ext uri="{FF2B5EF4-FFF2-40B4-BE49-F238E27FC236}">
                <a16:creationId xmlns:a16="http://schemas.microsoft.com/office/drawing/2014/main" id="{C491D703-1AC0-492C-A091-9D67549663F1}"/>
              </a:ext>
            </a:extLst>
          </p:cNvPr>
          <p:cNvCxnSpPr>
            <a:cxnSpLocks/>
            <a:stCxn id="31" idx="0"/>
            <a:endCxn id="3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A9D7AA87-372F-4E2F-BB38-349D66656D85}"/>
              </a:ext>
            </a:extLst>
          </p:cNvPr>
          <p:cNvCxnSpPr>
            <a:cxnSpLocks/>
            <a:stCxn id="29" idx="0"/>
            <a:endCxn id="3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9564B3A2-B69E-4C1D-B88A-95D1C02E2604}"/>
              </a:ext>
            </a:extLst>
          </p:cNvPr>
          <p:cNvCxnSpPr>
            <a:cxnSpLocks/>
            <a:stCxn id="30" idx="0"/>
            <a:endCxn id="3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5CC81499-2122-4DD8-85AF-24E996E09BCB}"/>
              </a:ext>
            </a:extLst>
          </p:cNvPr>
          <p:cNvCxnSpPr>
            <a:cxnSpLocks/>
            <a:stCxn id="31"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214B616A-8B50-4491-B054-CE61B38776C1}"/>
              </a:ext>
            </a:extLst>
          </p:cNvPr>
          <p:cNvCxnSpPr>
            <a:cxnSpLocks/>
            <a:stCxn id="29" idx="3"/>
            <a:endCxn id="3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354E3E91-6550-423D-9675-CA354950C4B6}"/>
              </a:ext>
            </a:extLst>
          </p:cNvPr>
          <p:cNvCxnSpPr>
            <a:cxnSpLocks/>
            <a:stCxn id="30" idx="7"/>
            <a:endCxn id="3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3565EE36-3B60-4D98-9690-802204FA5A49}"/>
              </a:ext>
            </a:extLst>
          </p:cNvPr>
          <p:cNvCxnSpPr>
            <a:cxnSpLocks/>
            <a:stCxn id="31"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6" name="Rectangle 45">
            <a:extLst>
              <a:ext uri="{FF2B5EF4-FFF2-40B4-BE49-F238E27FC236}">
                <a16:creationId xmlns:a16="http://schemas.microsoft.com/office/drawing/2014/main" id="{4270E728-F874-4E38-BB7B-1CF89AE0CCC5}"/>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48" name="Connector: Curved 47">
            <a:extLst>
              <a:ext uri="{FF2B5EF4-FFF2-40B4-BE49-F238E27FC236}">
                <a16:creationId xmlns:a16="http://schemas.microsoft.com/office/drawing/2014/main" id="{BE6EADA5-AA7D-4F58-ADF8-3CFD81357E0D}"/>
              </a:ext>
            </a:extLst>
          </p:cNvPr>
          <p:cNvCxnSpPr>
            <a:cxnSpLocks/>
            <a:stCxn id="4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49" name="Picture 48" descr="Icon&#10;&#10;Description automatically generated">
            <a:extLst>
              <a:ext uri="{FF2B5EF4-FFF2-40B4-BE49-F238E27FC236}">
                <a16:creationId xmlns:a16="http://schemas.microsoft.com/office/drawing/2014/main" id="{6CAFF104-A751-4127-82F0-8FDD55D38CA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0" name="Picture 49" descr="Icon&#10;&#10;Description automatically generated">
            <a:extLst>
              <a:ext uri="{FF2B5EF4-FFF2-40B4-BE49-F238E27FC236}">
                <a16:creationId xmlns:a16="http://schemas.microsoft.com/office/drawing/2014/main" id="{EE09FECA-C647-487B-A11E-069707711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51" name="TextBox 50">
            <a:extLst>
              <a:ext uri="{FF2B5EF4-FFF2-40B4-BE49-F238E27FC236}">
                <a16:creationId xmlns:a16="http://schemas.microsoft.com/office/drawing/2014/main" id="{98C717AC-3E85-445A-8596-DD1EECAA1ADD}"/>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physical protest activity</a:t>
            </a:r>
            <a:r>
              <a:rPr lang="en-CA" dirty="0">
                <a:solidFill>
                  <a:schemeClr val="bg2"/>
                </a:solidFill>
                <a:latin typeface="Arial" panose="020B0604020202020204" pitchFamily="34" charset="0"/>
                <a:cs typeface="Arial" panose="020B0604020202020204" pitchFamily="34" charset="0"/>
              </a:rPr>
              <a:t>?</a:t>
            </a:r>
          </a:p>
        </p:txBody>
      </p:sp>
      <p:sp>
        <p:nvSpPr>
          <p:cNvPr id="52" name="TextBox 51">
            <a:extLst>
              <a:ext uri="{FF2B5EF4-FFF2-40B4-BE49-F238E27FC236}">
                <a16:creationId xmlns:a16="http://schemas.microsoft.com/office/drawing/2014/main" id="{798AD47B-858E-4A5F-A6D7-84DEFFA140DE}"/>
              </a:ext>
            </a:extLst>
          </p:cNvPr>
          <p:cNvSpPr txBox="1"/>
          <p:nvPr/>
        </p:nvSpPr>
        <p:spPr>
          <a:xfrm>
            <a:off x="8779824" y="4028953"/>
            <a:ext cx="3308997" cy="1200329"/>
          </a:xfrm>
          <a:prstGeom prst="rect">
            <a:avLst/>
          </a:prstGeom>
          <a:noFill/>
        </p:spPr>
        <p:txBody>
          <a:bodyPr wrap="square" rtlCol="0">
            <a:spAutoFit/>
          </a:bodyPr>
          <a:lstStyle/>
          <a:p>
            <a:r>
              <a:rPr lang="en-CA" b="1" dirty="0">
                <a:solidFill>
                  <a:schemeClr val="bg2"/>
                </a:solidFill>
                <a:latin typeface="Arial" panose="020B0604020202020204" pitchFamily="34" charset="0"/>
                <a:cs typeface="Arial" panose="020B0604020202020204" pitchFamily="34" charset="0"/>
              </a:rPr>
              <a:t>SQ. </a:t>
            </a:r>
            <a:r>
              <a:rPr lang="en-CA" b="0" i="0" dirty="0">
                <a:solidFill>
                  <a:schemeClr val="bg2"/>
                </a:solidFill>
                <a:effectLst/>
                <a:latin typeface="Arial" panose="020B0604020202020204" pitchFamily="34" charset="0"/>
              </a:rPr>
              <a:t>What is the relationship between location-based hashtag activism and legislative action</a:t>
            </a:r>
            <a:r>
              <a:rPr lang="en-CA" dirty="0">
                <a:solidFill>
                  <a:schemeClr val="bg2"/>
                </a:solidFill>
                <a:latin typeface="Arial" panose="020B0604020202020204" pitchFamily="34" charset="0"/>
                <a:cs typeface="Arial" panose="020B0604020202020204" pitchFamily="34" charset="0"/>
              </a:rPr>
              <a:t>?</a:t>
            </a:r>
          </a:p>
        </p:txBody>
      </p:sp>
      <p:sp>
        <p:nvSpPr>
          <p:cNvPr id="53" name="TextBox 52">
            <a:extLst>
              <a:ext uri="{FF2B5EF4-FFF2-40B4-BE49-F238E27FC236}">
                <a16:creationId xmlns:a16="http://schemas.microsoft.com/office/drawing/2014/main" id="{93041E0D-0194-4190-A5A2-6792A03C8A5B}"/>
              </a:ext>
            </a:extLst>
          </p:cNvPr>
          <p:cNvSpPr txBox="1"/>
          <p:nvPr/>
        </p:nvSpPr>
        <p:spPr>
          <a:xfrm>
            <a:off x="8779825" y="404291"/>
            <a:ext cx="3308997" cy="1200329"/>
          </a:xfrm>
          <a:prstGeom prst="rect">
            <a:avLst/>
          </a:prstGeom>
          <a:noFill/>
          <a:ln w="28575">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Tree>
    <p:extLst>
      <p:ext uri="{BB962C8B-B14F-4D97-AF65-F5344CB8AC3E}">
        <p14:creationId xmlns:p14="http://schemas.microsoft.com/office/powerpoint/2010/main" val="31180012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E00463E-2456-40D4-B622-F2D34B234696}"/>
              </a:ext>
            </a:extLst>
          </p:cNvPr>
          <p:cNvPicPr>
            <a:picLocks noChangeAspect="1"/>
          </p:cNvPicPr>
          <p:nvPr/>
        </p:nvPicPr>
        <p:blipFill>
          <a:blip r:embed="rId3"/>
          <a:stretch>
            <a:fillRect/>
          </a:stretch>
        </p:blipFill>
        <p:spPr>
          <a:xfrm>
            <a:off x="1425932" y="0"/>
            <a:ext cx="9340136" cy="6858000"/>
          </a:xfrm>
          <a:prstGeom prst="rect">
            <a:avLst/>
          </a:prstGeom>
        </p:spPr>
      </p:pic>
      <p:pic>
        <p:nvPicPr>
          <p:cNvPr id="7" name="Picture 6">
            <a:extLst>
              <a:ext uri="{FF2B5EF4-FFF2-40B4-BE49-F238E27FC236}">
                <a16:creationId xmlns:a16="http://schemas.microsoft.com/office/drawing/2014/main" id="{DE38C6BB-F147-4FD7-9118-506D38EA14F7}"/>
              </a:ext>
            </a:extLst>
          </p:cNvPr>
          <p:cNvPicPr>
            <a:picLocks noChangeAspect="1"/>
          </p:cNvPicPr>
          <p:nvPr/>
        </p:nvPicPr>
        <p:blipFill>
          <a:blip r:embed="rId4"/>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2223743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D03F4E63-5D59-4C02-BD13-755D1C9EB065}"/>
              </a:ext>
            </a:extLst>
          </p:cNvPr>
          <p:cNvSpPr/>
          <p:nvPr/>
        </p:nvSpPr>
        <p:spPr>
          <a:xfrm>
            <a:off x="9044716" y="5157215"/>
            <a:ext cx="287383" cy="130629"/>
          </a:xfrm>
          <a:prstGeom prst="rect">
            <a:avLst/>
          </a:prstGeom>
          <a:solidFill>
            <a:srgbClr val="4E79A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1" name="Rectangle 10">
            <a:extLst>
              <a:ext uri="{FF2B5EF4-FFF2-40B4-BE49-F238E27FC236}">
                <a16:creationId xmlns:a16="http://schemas.microsoft.com/office/drawing/2014/main" id="{3FFC822A-7C30-4FCF-8FBF-B574F77D8E37}"/>
              </a:ext>
            </a:extLst>
          </p:cNvPr>
          <p:cNvSpPr/>
          <p:nvPr/>
        </p:nvSpPr>
        <p:spPr>
          <a:xfrm>
            <a:off x="9044716" y="5382767"/>
            <a:ext cx="287383" cy="130629"/>
          </a:xfrm>
          <a:prstGeom prst="rect">
            <a:avLst/>
          </a:prstGeom>
          <a:solidFill>
            <a:srgbClr val="F28E2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2" name="Rectangle 11">
            <a:extLst>
              <a:ext uri="{FF2B5EF4-FFF2-40B4-BE49-F238E27FC236}">
                <a16:creationId xmlns:a16="http://schemas.microsoft.com/office/drawing/2014/main" id="{11E549C5-D204-4270-91E6-EA3A10D8E75A}"/>
              </a:ext>
            </a:extLst>
          </p:cNvPr>
          <p:cNvSpPr/>
          <p:nvPr/>
        </p:nvSpPr>
        <p:spPr>
          <a:xfrm>
            <a:off x="9044716" y="5610060"/>
            <a:ext cx="287383" cy="130629"/>
          </a:xfrm>
          <a:prstGeom prst="rect">
            <a:avLst/>
          </a:prstGeom>
          <a:solidFill>
            <a:srgbClr val="E157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3" name="Rectangle 12">
            <a:extLst>
              <a:ext uri="{FF2B5EF4-FFF2-40B4-BE49-F238E27FC236}">
                <a16:creationId xmlns:a16="http://schemas.microsoft.com/office/drawing/2014/main" id="{0C47BD65-26D6-44BF-887E-DBB285657096}"/>
              </a:ext>
            </a:extLst>
          </p:cNvPr>
          <p:cNvSpPr/>
          <p:nvPr/>
        </p:nvSpPr>
        <p:spPr>
          <a:xfrm>
            <a:off x="9044716" y="5868705"/>
            <a:ext cx="287383" cy="130629"/>
          </a:xfrm>
          <a:prstGeom prst="rect">
            <a:avLst/>
          </a:prstGeom>
          <a:solidFill>
            <a:srgbClr val="AF7A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4" name="Rectangle 13">
            <a:extLst>
              <a:ext uri="{FF2B5EF4-FFF2-40B4-BE49-F238E27FC236}">
                <a16:creationId xmlns:a16="http://schemas.microsoft.com/office/drawing/2014/main" id="{C451D69A-96E7-4722-86FB-C8179DE12A6E}"/>
              </a:ext>
            </a:extLst>
          </p:cNvPr>
          <p:cNvSpPr/>
          <p:nvPr/>
        </p:nvSpPr>
        <p:spPr>
          <a:xfrm>
            <a:off x="9044716" y="6094257"/>
            <a:ext cx="287383" cy="130629"/>
          </a:xfrm>
          <a:prstGeom prst="rect">
            <a:avLst/>
          </a:prstGeom>
          <a:solidFill>
            <a:srgbClr val="59A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5" name="Rectangle 14">
            <a:extLst>
              <a:ext uri="{FF2B5EF4-FFF2-40B4-BE49-F238E27FC236}">
                <a16:creationId xmlns:a16="http://schemas.microsoft.com/office/drawing/2014/main" id="{2C98D092-ADB8-4EBE-8D3F-2A03F27716AE}"/>
              </a:ext>
            </a:extLst>
          </p:cNvPr>
          <p:cNvSpPr/>
          <p:nvPr/>
        </p:nvSpPr>
        <p:spPr>
          <a:xfrm>
            <a:off x="9044716" y="6321550"/>
            <a:ext cx="287383" cy="130629"/>
          </a:xfrm>
          <a:prstGeom prst="rect">
            <a:avLst/>
          </a:prstGeom>
          <a:solidFill>
            <a:srgbClr val="EDC9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sp>
        <p:nvSpPr>
          <p:cNvPr id="16" name="Rectangle 15">
            <a:extLst>
              <a:ext uri="{FF2B5EF4-FFF2-40B4-BE49-F238E27FC236}">
                <a16:creationId xmlns:a16="http://schemas.microsoft.com/office/drawing/2014/main" id="{BD29CD33-F1B2-4CA4-908F-F1B82B8B5982}"/>
              </a:ext>
            </a:extLst>
          </p:cNvPr>
          <p:cNvSpPr/>
          <p:nvPr/>
        </p:nvSpPr>
        <p:spPr>
          <a:xfrm>
            <a:off x="9044716" y="6571482"/>
            <a:ext cx="287383" cy="130629"/>
          </a:xfrm>
          <a:prstGeom prst="rect">
            <a:avLst/>
          </a:prstGeom>
          <a:solidFill>
            <a:srgbClr val="76B7B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rgbClr val="4E79A7"/>
              </a:solidFill>
            </a:endParaRPr>
          </a:p>
        </p:txBody>
      </p:sp>
      <p:pic>
        <p:nvPicPr>
          <p:cNvPr id="18" name="Picture 17">
            <a:extLst>
              <a:ext uri="{FF2B5EF4-FFF2-40B4-BE49-F238E27FC236}">
                <a16:creationId xmlns:a16="http://schemas.microsoft.com/office/drawing/2014/main" id="{98352E1E-4493-452C-9074-094C1D75C9C0}"/>
              </a:ext>
            </a:extLst>
          </p:cNvPr>
          <p:cNvPicPr>
            <a:picLocks noChangeAspect="1"/>
          </p:cNvPicPr>
          <p:nvPr/>
        </p:nvPicPr>
        <p:blipFill>
          <a:blip r:embed="rId3"/>
          <a:stretch>
            <a:fillRect/>
          </a:stretch>
        </p:blipFill>
        <p:spPr>
          <a:xfrm>
            <a:off x="697649" y="0"/>
            <a:ext cx="6282177" cy="6858000"/>
          </a:xfrm>
          <a:prstGeom prst="rect">
            <a:avLst/>
          </a:prstGeom>
        </p:spPr>
      </p:pic>
      <p:sp>
        <p:nvSpPr>
          <p:cNvPr id="19" name="TextBox 18">
            <a:extLst>
              <a:ext uri="{FF2B5EF4-FFF2-40B4-BE49-F238E27FC236}">
                <a16:creationId xmlns:a16="http://schemas.microsoft.com/office/drawing/2014/main" id="{98FF3BF8-616A-4374-869A-BEDF19B66D60}"/>
              </a:ext>
            </a:extLst>
          </p:cNvPr>
          <p:cNvSpPr txBox="1"/>
          <p:nvPr/>
        </p:nvSpPr>
        <p:spPr>
          <a:xfrm>
            <a:off x="9332099" y="5069213"/>
            <a:ext cx="2706624" cy="338554"/>
          </a:xfrm>
          <a:prstGeom prst="rect">
            <a:avLst/>
          </a:prstGeom>
          <a:noFill/>
        </p:spPr>
        <p:txBody>
          <a:bodyPr wrap="square" rtlCol="0">
            <a:spAutoFit/>
          </a:bodyPr>
          <a:lstStyle/>
          <a:p>
            <a:r>
              <a:rPr lang="en-CA" sz="1600" dirty="0"/>
              <a:t>Community 1</a:t>
            </a:r>
          </a:p>
        </p:txBody>
      </p:sp>
      <p:sp>
        <p:nvSpPr>
          <p:cNvPr id="20" name="TextBox 19">
            <a:extLst>
              <a:ext uri="{FF2B5EF4-FFF2-40B4-BE49-F238E27FC236}">
                <a16:creationId xmlns:a16="http://schemas.microsoft.com/office/drawing/2014/main" id="{4412A97B-4CB4-4C09-B887-D604A7E0D1FD}"/>
              </a:ext>
            </a:extLst>
          </p:cNvPr>
          <p:cNvSpPr txBox="1"/>
          <p:nvPr/>
        </p:nvSpPr>
        <p:spPr>
          <a:xfrm>
            <a:off x="9332099" y="5294765"/>
            <a:ext cx="2706624" cy="338554"/>
          </a:xfrm>
          <a:prstGeom prst="rect">
            <a:avLst/>
          </a:prstGeom>
          <a:noFill/>
        </p:spPr>
        <p:txBody>
          <a:bodyPr wrap="square" rtlCol="0">
            <a:spAutoFit/>
          </a:bodyPr>
          <a:lstStyle/>
          <a:p>
            <a:r>
              <a:rPr lang="en-CA" sz="1600" dirty="0"/>
              <a:t>Community 2</a:t>
            </a:r>
          </a:p>
        </p:txBody>
      </p:sp>
      <p:sp>
        <p:nvSpPr>
          <p:cNvPr id="26" name="TextBox 25">
            <a:extLst>
              <a:ext uri="{FF2B5EF4-FFF2-40B4-BE49-F238E27FC236}">
                <a16:creationId xmlns:a16="http://schemas.microsoft.com/office/drawing/2014/main" id="{8084D651-8A23-454E-A6A1-3CA61A90D65B}"/>
              </a:ext>
            </a:extLst>
          </p:cNvPr>
          <p:cNvSpPr txBox="1"/>
          <p:nvPr/>
        </p:nvSpPr>
        <p:spPr>
          <a:xfrm>
            <a:off x="9332099" y="5520317"/>
            <a:ext cx="2706624" cy="338554"/>
          </a:xfrm>
          <a:prstGeom prst="rect">
            <a:avLst/>
          </a:prstGeom>
          <a:noFill/>
        </p:spPr>
        <p:txBody>
          <a:bodyPr wrap="square" rtlCol="0">
            <a:spAutoFit/>
          </a:bodyPr>
          <a:lstStyle/>
          <a:p>
            <a:r>
              <a:rPr lang="en-CA" sz="1600" dirty="0"/>
              <a:t>Community 3</a:t>
            </a:r>
          </a:p>
        </p:txBody>
      </p:sp>
      <p:sp>
        <p:nvSpPr>
          <p:cNvPr id="27" name="TextBox 26">
            <a:extLst>
              <a:ext uri="{FF2B5EF4-FFF2-40B4-BE49-F238E27FC236}">
                <a16:creationId xmlns:a16="http://schemas.microsoft.com/office/drawing/2014/main" id="{5585297B-B7E4-42F4-9F68-1EE63B26AB81}"/>
              </a:ext>
            </a:extLst>
          </p:cNvPr>
          <p:cNvSpPr txBox="1"/>
          <p:nvPr/>
        </p:nvSpPr>
        <p:spPr>
          <a:xfrm>
            <a:off x="9332099" y="5760761"/>
            <a:ext cx="2706624" cy="338554"/>
          </a:xfrm>
          <a:prstGeom prst="rect">
            <a:avLst/>
          </a:prstGeom>
          <a:noFill/>
        </p:spPr>
        <p:txBody>
          <a:bodyPr wrap="square" rtlCol="0">
            <a:spAutoFit/>
          </a:bodyPr>
          <a:lstStyle/>
          <a:p>
            <a:r>
              <a:rPr lang="en-CA" sz="1600" dirty="0"/>
              <a:t>Community 4</a:t>
            </a:r>
          </a:p>
        </p:txBody>
      </p:sp>
      <p:sp>
        <p:nvSpPr>
          <p:cNvPr id="28" name="TextBox 27">
            <a:extLst>
              <a:ext uri="{FF2B5EF4-FFF2-40B4-BE49-F238E27FC236}">
                <a16:creationId xmlns:a16="http://schemas.microsoft.com/office/drawing/2014/main" id="{7B7F9DCE-B5D0-4C05-855D-32704CD4AE55}"/>
              </a:ext>
            </a:extLst>
          </p:cNvPr>
          <p:cNvSpPr txBox="1"/>
          <p:nvPr/>
        </p:nvSpPr>
        <p:spPr>
          <a:xfrm>
            <a:off x="9332099" y="6006341"/>
            <a:ext cx="2706624" cy="338554"/>
          </a:xfrm>
          <a:prstGeom prst="rect">
            <a:avLst/>
          </a:prstGeom>
          <a:noFill/>
        </p:spPr>
        <p:txBody>
          <a:bodyPr wrap="square" rtlCol="0">
            <a:spAutoFit/>
          </a:bodyPr>
          <a:lstStyle/>
          <a:p>
            <a:r>
              <a:rPr lang="en-CA" sz="1600" dirty="0"/>
              <a:t>Community 5</a:t>
            </a:r>
          </a:p>
        </p:txBody>
      </p:sp>
      <p:sp>
        <p:nvSpPr>
          <p:cNvPr id="29" name="TextBox 28">
            <a:extLst>
              <a:ext uri="{FF2B5EF4-FFF2-40B4-BE49-F238E27FC236}">
                <a16:creationId xmlns:a16="http://schemas.microsoft.com/office/drawing/2014/main" id="{150898C0-EB9B-47B6-B63C-D2DD71FFF492}"/>
              </a:ext>
            </a:extLst>
          </p:cNvPr>
          <p:cNvSpPr txBox="1"/>
          <p:nvPr/>
        </p:nvSpPr>
        <p:spPr>
          <a:xfrm>
            <a:off x="9332099" y="6225016"/>
            <a:ext cx="2706624" cy="338554"/>
          </a:xfrm>
          <a:prstGeom prst="rect">
            <a:avLst/>
          </a:prstGeom>
          <a:noFill/>
        </p:spPr>
        <p:txBody>
          <a:bodyPr wrap="square" rtlCol="0">
            <a:spAutoFit/>
          </a:bodyPr>
          <a:lstStyle/>
          <a:p>
            <a:r>
              <a:rPr lang="en-CA" sz="1600" dirty="0"/>
              <a:t>Community 6</a:t>
            </a:r>
          </a:p>
        </p:txBody>
      </p:sp>
      <p:sp>
        <p:nvSpPr>
          <p:cNvPr id="30" name="TextBox 29">
            <a:extLst>
              <a:ext uri="{FF2B5EF4-FFF2-40B4-BE49-F238E27FC236}">
                <a16:creationId xmlns:a16="http://schemas.microsoft.com/office/drawing/2014/main" id="{2170E1CE-9DE5-4A20-8A29-7D1FD5D5B7DD}"/>
              </a:ext>
            </a:extLst>
          </p:cNvPr>
          <p:cNvSpPr txBox="1"/>
          <p:nvPr/>
        </p:nvSpPr>
        <p:spPr>
          <a:xfrm>
            <a:off x="9332099" y="6465092"/>
            <a:ext cx="2706624" cy="338554"/>
          </a:xfrm>
          <a:prstGeom prst="rect">
            <a:avLst/>
          </a:prstGeom>
          <a:noFill/>
        </p:spPr>
        <p:txBody>
          <a:bodyPr wrap="square" rtlCol="0">
            <a:spAutoFit/>
          </a:bodyPr>
          <a:lstStyle/>
          <a:p>
            <a:r>
              <a:rPr lang="en-CA" sz="1600" dirty="0"/>
              <a:t>Community 7</a:t>
            </a:r>
          </a:p>
        </p:txBody>
      </p:sp>
    </p:spTree>
    <p:extLst>
      <p:ext uri="{BB962C8B-B14F-4D97-AF65-F5344CB8AC3E}">
        <p14:creationId xmlns:p14="http://schemas.microsoft.com/office/powerpoint/2010/main" val="104890778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9C7031-42C8-40A1-906F-CB443FB0233C}"/>
              </a:ext>
            </a:extLst>
          </p:cNvPr>
          <p:cNvPicPr>
            <a:picLocks noChangeAspect="1"/>
          </p:cNvPicPr>
          <p:nvPr/>
        </p:nvPicPr>
        <p:blipFill>
          <a:blip r:embed="rId2"/>
          <a:stretch>
            <a:fillRect/>
          </a:stretch>
        </p:blipFill>
        <p:spPr>
          <a:xfrm>
            <a:off x="1398879" y="0"/>
            <a:ext cx="9415326" cy="6873392"/>
          </a:xfrm>
          <a:prstGeom prst="rect">
            <a:avLst/>
          </a:prstGeom>
        </p:spPr>
      </p:pic>
      <p:pic>
        <p:nvPicPr>
          <p:cNvPr id="5" name="Picture 4">
            <a:extLst>
              <a:ext uri="{FF2B5EF4-FFF2-40B4-BE49-F238E27FC236}">
                <a16:creationId xmlns:a16="http://schemas.microsoft.com/office/drawing/2014/main" id="{67AD31C7-671F-4558-9B6D-8461B97AFC7F}"/>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199616707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958D4-F29C-4D03-BCC9-6A85A3FDF62E}"/>
              </a:ext>
            </a:extLst>
          </p:cNvPr>
          <p:cNvPicPr>
            <a:picLocks noChangeAspect="1"/>
          </p:cNvPicPr>
          <p:nvPr/>
        </p:nvPicPr>
        <p:blipFill>
          <a:blip r:embed="rId2"/>
          <a:stretch>
            <a:fillRect/>
          </a:stretch>
        </p:blipFill>
        <p:spPr>
          <a:xfrm>
            <a:off x="1298727" y="-1"/>
            <a:ext cx="9594763" cy="6858155"/>
          </a:xfrm>
          <a:prstGeom prst="rect">
            <a:avLst/>
          </a:prstGeom>
        </p:spPr>
      </p:pic>
      <p:pic>
        <p:nvPicPr>
          <p:cNvPr id="6" name="Picture 5">
            <a:extLst>
              <a:ext uri="{FF2B5EF4-FFF2-40B4-BE49-F238E27FC236}">
                <a16:creationId xmlns:a16="http://schemas.microsoft.com/office/drawing/2014/main" id="{721074EA-4E74-4D03-AF24-A735EC116145}"/>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416798530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DF940-9E3F-47BF-8765-0B498807FC68}"/>
              </a:ext>
            </a:extLst>
          </p:cNvPr>
          <p:cNvPicPr>
            <a:picLocks noChangeAspect="1"/>
          </p:cNvPicPr>
          <p:nvPr/>
        </p:nvPicPr>
        <p:blipFill>
          <a:blip r:embed="rId2"/>
          <a:stretch>
            <a:fillRect/>
          </a:stretch>
        </p:blipFill>
        <p:spPr>
          <a:xfrm>
            <a:off x="1355304" y="0"/>
            <a:ext cx="9481392" cy="6858000"/>
          </a:xfrm>
          <a:prstGeom prst="rect">
            <a:avLst/>
          </a:prstGeom>
        </p:spPr>
      </p:pic>
      <p:pic>
        <p:nvPicPr>
          <p:cNvPr id="5" name="Picture 4">
            <a:extLst>
              <a:ext uri="{FF2B5EF4-FFF2-40B4-BE49-F238E27FC236}">
                <a16:creationId xmlns:a16="http://schemas.microsoft.com/office/drawing/2014/main" id="{6DED39B2-AB3E-47EB-9B21-AA2C608F4160}"/>
              </a:ext>
            </a:extLst>
          </p:cNvPr>
          <p:cNvPicPr>
            <a:picLocks noChangeAspect="1"/>
          </p:cNvPicPr>
          <p:nvPr/>
        </p:nvPicPr>
        <p:blipFill>
          <a:blip r:embed="rId3"/>
          <a:stretch>
            <a:fillRect/>
          </a:stretch>
        </p:blipFill>
        <p:spPr>
          <a:xfrm>
            <a:off x="7225442" y="270023"/>
            <a:ext cx="3242474" cy="500304"/>
          </a:xfrm>
          <a:prstGeom prst="rect">
            <a:avLst/>
          </a:prstGeom>
        </p:spPr>
      </p:pic>
    </p:spTree>
    <p:extLst>
      <p:ext uri="{BB962C8B-B14F-4D97-AF65-F5344CB8AC3E}">
        <p14:creationId xmlns:p14="http://schemas.microsoft.com/office/powerpoint/2010/main" val="37324380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B2C6C2A-A61F-401D-BFC5-BCF464E3674A}"/>
              </a:ext>
            </a:extLst>
          </p:cNvPr>
          <p:cNvPicPr>
            <a:picLocks noChangeAspect="1"/>
          </p:cNvPicPr>
          <p:nvPr/>
        </p:nvPicPr>
        <p:blipFill>
          <a:blip r:embed="rId2"/>
          <a:stretch>
            <a:fillRect/>
          </a:stretch>
        </p:blipFill>
        <p:spPr>
          <a:xfrm>
            <a:off x="457313" y="553865"/>
            <a:ext cx="11200322" cy="5870448"/>
          </a:xfrm>
          <a:prstGeom prst="rect">
            <a:avLst/>
          </a:prstGeom>
        </p:spPr>
      </p:pic>
    </p:spTree>
    <p:extLst>
      <p:ext uri="{BB962C8B-B14F-4D97-AF65-F5344CB8AC3E}">
        <p14:creationId xmlns:p14="http://schemas.microsoft.com/office/powerpoint/2010/main" val="271296455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solidFill>
                  <a:schemeClr val="bg2">
                    <a:lumMod val="25000"/>
                  </a:schemeClr>
                </a:solidFill>
                <a:latin typeface="Arial" panose="020B0604020202020204" pitchFamily="34" charset="0"/>
                <a:cs typeface="Arial" panose="020B0604020202020204" pitchFamily="34" charset="0"/>
              </a:rPr>
              <a:t>Calculate more centrality metrics (betweenness, closeness, eigen)</a:t>
            </a:r>
          </a:p>
          <a:p>
            <a:r>
              <a:rPr lang="en-CA" dirty="0">
                <a:solidFill>
                  <a:schemeClr val="bg2">
                    <a:lumMod val="25000"/>
                  </a:schemeClr>
                </a:solidFill>
                <a:latin typeface="Arial" panose="020B0604020202020204" pitchFamily="34" charset="0"/>
                <a:cs typeface="Arial" panose="020B0604020202020204" pitchFamily="34" charset="0"/>
              </a:rPr>
              <a:t>Interpret key actors results</a:t>
            </a:r>
          </a:p>
          <a:p>
            <a:r>
              <a:rPr lang="en-CA" dirty="0">
                <a:solidFill>
                  <a:schemeClr val="bg2">
                    <a:lumMod val="25000"/>
                  </a:schemeClr>
                </a:solidFill>
                <a:latin typeface="Arial" panose="020B0604020202020204" pitchFamily="34" charset="0"/>
                <a:cs typeface="Arial" panose="020B0604020202020204" pitchFamily="34" charset="0"/>
              </a:rPr>
              <a:t>Interpret results of community detection</a:t>
            </a:r>
          </a:p>
          <a:p>
            <a:r>
              <a:rPr lang="en-CA" dirty="0">
                <a:solidFill>
                  <a:schemeClr val="bg2">
                    <a:lumMod val="25000"/>
                  </a:schemeClr>
                </a:solidFill>
                <a:latin typeface="Arial" panose="020B0604020202020204" pitchFamily="34" charset="0"/>
                <a:cs typeface="Arial" panose="020B0604020202020204" pitchFamily="34" charset="0"/>
              </a:rPr>
              <a:t>Relate network metrics with spatial relationships</a:t>
            </a:r>
          </a:p>
          <a:p>
            <a:r>
              <a:rPr lang="en-CA" dirty="0">
                <a:solidFill>
                  <a:schemeClr val="bg2">
                    <a:lumMod val="25000"/>
                  </a:schemeClr>
                </a:solidFill>
                <a:latin typeface="Arial" panose="020B0604020202020204" pitchFamily="34" charset="0"/>
                <a:cs typeface="Arial" panose="020B0604020202020204" pitchFamily="34" charset="0"/>
              </a:rPr>
              <a:t>Incorporate temporal element: model evolution of network over time (information diffusion over time)</a:t>
            </a:r>
          </a:p>
          <a:p>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072471"/>
          </a:xfrm>
        </p:spPr>
        <p:txBody>
          <a:bodyPr>
            <a:normAutofit/>
          </a:bodyPr>
          <a:lstStyle/>
          <a:p>
            <a:r>
              <a:rPr lang="en-CA" sz="4000" b="1" dirty="0">
                <a:latin typeface="Arial" panose="020B0604020202020204" pitchFamily="34" charset="0"/>
                <a:cs typeface="Arial" panose="020B0604020202020204" pitchFamily="34" charset="0"/>
              </a:rPr>
              <a:t>Next steps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9603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Digital Protest</a:t>
            </a:r>
          </a:p>
        </p:txBody>
      </p:sp>
      <p:sp>
        <p:nvSpPr>
          <p:cNvPr id="18" name="Oval 17">
            <a:extLst>
              <a:ext uri="{FF2B5EF4-FFF2-40B4-BE49-F238E27FC236}">
                <a16:creationId xmlns:a16="http://schemas.microsoft.com/office/drawing/2014/main" id="{E90E27E7-17DC-43F3-AB5C-2C05FAA5F525}"/>
              </a:ext>
            </a:extLst>
          </p:cNvPr>
          <p:cNvSpPr/>
          <p:nvPr/>
        </p:nvSpPr>
        <p:spPr>
          <a:xfrm>
            <a:off x="4925288" y="4307328"/>
            <a:ext cx="2107177"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Political Processes</a:t>
            </a:r>
          </a:p>
        </p:txBody>
      </p:sp>
      <p:cxnSp>
        <p:nvCxnSpPr>
          <p:cNvPr id="19" name="Connector: Curved 18">
            <a:extLst>
              <a:ext uri="{FF2B5EF4-FFF2-40B4-BE49-F238E27FC236}">
                <a16:creationId xmlns:a16="http://schemas.microsoft.com/office/drawing/2014/main" id="{9828E176-74EE-4B40-A664-38149B4C7FE2}"/>
              </a:ext>
            </a:extLst>
          </p:cNvPr>
          <p:cNvCxnSpPr>
            <a:cxnSpLocks/>
            <a:stCxn id="4" idx="4"/>
            <a:endCxn id="18" idx="0"/>
          </p:cNvCxnSpPr>
          <p:nvPr/>
        </p:nvCxnSpPr>
        <p:spPr>
          <a:xfrm rot="5400000">
            <a:off x="5346085" y="3674534"/>
            <a:ext cx="1265587" cy="1"/>
          </a:xfrm>
          <a:prstGeom prst="curvedConnector3">
            <a:avLst>
              <a:gd name="adj1" fmla="val 50000"/>
            </a:avLst>
          </a:prstGeom>
          <a:ln w="76200">
            <a:solidFill>
              <a:schemeClr val="bg2">
                <a:lumMod val="9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549202CB-0322-410D-982A-BD9C449EF453}"/>
              </a:ext>
            </a:extLst>
          </p:cNvPr>
          <p:cNvSpPr txBox="1"/>
          <p:nvPr/>
        </p:nvSpPr>
        <p:spPr>
          <a:xfrm>
            <a:off x="1916723" y="5572915"/>
            <a:ext cx="8124305" cy="369332"/>
          </a:xfrm>
          <a:prstGeom prst="rect">
            <a:avLst/>
          </a:prstGeom>
          <a:noFill/>
          <a:ln>
            <a:noFill/>
          </a:ln>
        </p:spPr>
        <p:txBody>
          <a:bodyPr wrap="square">
            <a:spAutoFit/>
          </a:bodyPr>
          <a:lstStyle/>
          <a:p>
            <a:pPr algn="ctr"/>
            <a:r>
              <a:rPr lang="en-CA" sz="1800" dirty="0">
                <a:solidFill>
                  <a:schemeClr val="bg2">
                    <a:lumMod val="75000"/>
                  </a:schemeClr>
                </a:solidFill>
                <a:latin typeface="Arial" panose="020B0604020202020204" pitchFamily="34" charset="0"/>
                <a:cs typeface="Arial" panose="020B0604020202020204" pitchFamily="34" charset="0"/>
              </a:rPr>
              <a:t>(i.e. political discourse, physical </a:t>
            </a:r>
            <a:r>
              <a:rPr lang="en-CA" dirty="0">
                <a:solidFill>
                  <a:schemeClr val="bg2">
                    <a:lumMod val="75000"/>
                  </a:schemeClr>
                </a:solidFill>
                <a:latin typeface="Arial" panose="020B0604020202020204" pitchFamily="34" charset="0"/>
                <a:cs typeface="Arial" panose="020B0604020202020204" pitchFamily="34" charset="0"/>
              </a:rPr>
              <a:t>protest, </a:t>
            </a:r>
            <a:r>
              <a:rPr lang="en-CA" sz="1800" dirty="0">
                <a:solidFill>
                  <a:schemeClr val="bg2">
                    <a:lumMod val="75000"/>
                  </a:schemeClr>
                </a:solidFill>
                <a:latin typeface="Arial" panose="020B0604020202020204" pitchFamily="34" charset="0"/>
                <a:cs typeface="Arial" panose="020B0604020202020204" pitchFamily="34" charset="0"/>
              </a:rPr>
              <a:t>voter behaviour, legislature etc.)</a:t>
            </a:r>
          </a:p>
        </p:txBody>
      </p:sp>
      <p:sp>
        <p:nvSpPr>
          <p:cNvPr id="24" name="TextBox 23">
            <a:extLst>
              <a:ext uri="{FF2B5EF4-FFF2-40B4-BE49-F238E27FC236}">
                <a16:creationId xmlns:a16="http://schemas.microsoft.com/office/drawing/2014/main" id="{65D669A7-9032-4C3F-9EB9-31BA3D533C46}"/>
              </a:ext>
            </a:extLst>
          </p:cNvPr>
          <p:cNvSpPr txBox="1"/>
          <p:nvPr/>
        </p:nvSpPr>
        <p:spPr>
          <a:xfrm>
            <a:off x="1916723" y="731788"/>
            <a:ext cx="8124305" cy="584775"/>
          </a:xfrm>
          <a:prstGeom prst="rect">
            <a:avLst/>
          </a:prstGeom>
          <a:noFill/>
          <a:ln>
            <a:noFill/>
          </a:ln>
        </p:spPr>
        <p:txBody>
          <a:bodyPr wrap="square">
            <a:spAutoFit/>
          </a:bodyPr>
          <a:lstStyle/>
          <a:p>
            <a:pPr algn="ctr"/>
            <a:r>
              <a:rPr lang="en-CA" sz="3200" b="1" dirty="0">
                <a:solidFill>
                  <a:schemeClr val="bg2">
                    <a:lumMod val="75000"/>
                  </a:schemeClr>
                </a:solidFill>
                <a:latin typeface="Arial" panose="020B0604020202020204" pitchFamily="34" charset="0"/>
                <a:cs typeface="Arial" panose="020B0604020202020204" pitchFamily="34" charset="0"/>
              </a:rPr>
              <a:t>Theoretical Level</a:t>
            </a:r>
          </a:p>
        </p:txBody>
      </p:sp>
      <p:sp>
        <p:nvSpPr>
          <p:cNvPr id="25" name="TextBox 24">
            <a:extLst>
              <a:ext uri="{FF2B5EF4-FFF2-40B4-BE49-F238E27FC236}">
                <a16:creationId xmlns:a16="http://schemas.microsoft.com/office/drawing/2014/main" id="{18BFA8F7-1AB9-47B1-AFBE-152EEDB2127B}"/>
              </a:ext>
            </a:extLst>
          </p:cNvPr>
          <p:cNvSpPr txBox="1"/>
          <p:nvPr/>
        </p:nvSpPr>
        <p:spPr>
          <a:xfrm>
            <a:off x="2185501" y="6126212"/>
            <a:ext cx="8124305" cy="584775"/>
          </a:xfrm>
          <a:prstGeom prst="rect">
            <a:avLst/>
          </a:prstGeom>
          <a:noFill/>
        </p:spPr>
        <p:txBody>
          <a:bodyPr wrap="square">
            <a:spAutoFit/>
          </a:bodyPr>
          <a:lstStyle/>
          <a:p>
            <a:pPr algn="ctr"/>
            <a:r>
              <a:rPr lang="en-CA" sz="3200" b="1" dirty="0">
                <a:latin typeface="Arial" panose="020B0604020202020204" pitchFamily="34" charset="0"/>
                <a:cs typeface="Arial" panose="020B0604020202020204" pitchFamily="34" charset="0"/>
              </a:rPr>
              <a:t>But… Empirical Evidence?</a:t>
            </a:r>
            <a:endParaRPr lang="en-CA" sz="3200" b="1" dirty="0">
              <a:solidFill>
                <a:schemeClr val="tx1"/>
              </a:solidFill>
              <a:latin typeface="Arial" panose="020B0604020202020204" pitchFamily="34" charset="0"/>
              <a:cs typeface="Arial" panose="020B0604020202020204" pitchFamily="34" charset="0"/>
            </a:endParaRPr>
          </a:p>
        </p:txBody>
      </p:sp>
      <p:pic>
        <p:nvPicPr>
          <p:cNvPr id="9" name="Picture 8" descr="A picture containing ax, vector graphics, tool&#10;&#10;Description automatically generated">
            <a:extLst>
              <a:ext uri="{FF2B5EF4-FFF2-40B4-BE49-F238E27FC236}">
                <a16:creationId xmlns:a16="http://schemas.microsoft.com/office/drawing/2014/main" id="{42043131-1058-4807-ACCC-BFF3054DDCC9}"/>
              </a:ext>
            </a:extLst>
          </p:cNvPr>
          <p:cNvPicPr>
            <a:picLocks noChangeAspect="1"/>
          </p:cNvPicPr>
          <p:nvPr/>
        </p:nvPicPr>
        <p:blipFill>
          <a:blip r:embed="rId3">
            <a:alphaModFix amt="40000"/>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Tree>
    <p:extLst>
      <p:ext uri="{BB962C8B-B14F-4D97-AF65-F5344CB8AC3E}">
        <p14:creationId xmlns:p14="http://schemas.microsoft.com/office/powerpoint/2010/main" val="124379864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177233"/>
            <a:ext cx="10515600" cy="6317456"/>
          </a:xfrm>
        </p:spPr>
        <p:txBody>
          <a:bodyPr>
            <a:normAutofit/>
          </a:bodyPr>
          <a:lstStyle/>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now…</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SQ1: </a:t>
            </a:r>
            <a:r>
              <a:rPr lang="en-CA" b="1" dirty="0">
                <a:solidFill>
                  <a:schemeClr val="accent4"/>
                </a:solidFill>
                <a:latin typeface="Arial" panose="020B0604020202020204" pitchFamily="34" charset="0"/>
                <a:cs typeface="Arial" panose="020B0604020202020204" pitchFamily="34" charset="0"/>
              </a:rPr>
              <a:t>50% of the way</a:t>
            </a:r>
          </a:p>
          <a:p>
            <a:r>
              <a:rPr lang="en-CA" dirty="0">
                <a:solidFill>
                  <a:schemeClr val="bg2">
                    <a:lumMod val="25000"/>
                  </a:schemeClr>
                </a:solidFill>
                <a:latin typeface="Arial" panose="020B0604020202020204" pitchFamily="34" charset="0"/>
                <a:cs typeface="Arial" panose="020B0604020202020204" pitchFamily="34" charset="0"/>
              </a:rPr>
              <a:t>SQ2: </a:t>
            </a:r>
            <a:r>
              <a:rPr lang="en-CA" b="1" dirty="0">
                <a:solidFill>
                  <a:schemeClr val="accent6">
                    <a:lumMod val="75000"/>
                  </a:schemeClr>
                </a:solidFill>
                <a:latin typeface="Arial" panose="020B0604020202020204" pitchFamily="34" charset="0"/>
                <a:cs typeface="Arial" panose="020B0604020202020204" pitchFamily="34" charset="0"/>
              </a:rPr>
              <a:t>80% of the way</a:t>
            </a:r>
          </a:p>
          <a:p>
            <a:r>
              <a:rPr lang="en-CA" dirty="0">
                <a:solidFill>
                  <a:schemeClr val="bg2">
                    <a:lumMod val="25000"/>
                  </a:schemeClr>
                </a:solidFill>
                <a:latin typeface="Arial" panose="020B0604020202020204" pitchFamily="34" charset="0"/>
                <a:cs typeface="Arial" panose="020B0604020202020204" pitchFamily="34" charset="0"/>
              </a:rPr>
              <a:t>SQ3: </a:t>
            </a:r>
            <a:r>
              <a:rPr lang="en-CA" b="1" dirty="0">
                <a:solidFill>
                  <a:srgbClr val="AEB129"/>
                </a:solidFill>
                <a:latin typeface="Arial" panose="020B0604020202020204" pitchFamily="34" charset="0"/>
                <a:cs typeface="Arial" panose="020B0604020202020204" pitchFamily="34" charset="0"/>
              </a:rPr>
              <a:t>60% of the way</a:t>
            </a:r>
          </a:p>
          <a:p>
            <a:r>
              <a:rPr lang="en-CA" dirty="0">
                <a:solidFill>
                  <a:schemeClr val="bg2">
                    <a:lumMod val="25000"/>
                  </a:schemeClr>
                </a:solidFill>
                <a:latin typeface="Arial" panose="020B0604020202020204" pitchFamily="34" charset="0"/>
                <a:cs typeface="Arial" panose="020B0604020202020204" pitchFamily="34" charset="0"/>
              </a:rPr>
              <a:t>Thesis report: </a:t>
            </a:r>
            <a:r>
              <a:rPr lang="en-CA" b="1" dirty="0">
                <a:solidFill>
                  <a:schemeClr val="accent4"/>
                </a:solidFill>
                <a:latin typeface="Arial" panose="020B0604020202020204" pitchFamily="34" charset="0"/>
                <a:cs typeface="Arial" panose="020B0604020202020204" pitchFamily="34" charset="0"/>
              </a:rPr>
              <a:t>40% of the way</a:t>
            </a:r>
          </a:p>
          <a:p>
            <a:pPr marL="0" indent="0">
              <a:buNone/>
            </a:pPr>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going…</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Finish analysis (next 2 weeks)</a:t>
            </a:r>
          </a:p>
          <a:p>
            <a:r>
              <a:rPr lang="en-CA" dirty="0">
                <a:solidFill>
                  <a:schemeClr val="bg2">
                    <a:lumMod val="25000"/>
                  </a:schemeClr>
                </a:solidFill>
                <a:latin typeface="Arial" panose="020B0604020202020204" pitchFamily="34" charset="0"/>
                <a:cs typeface="Arial" panose="020B0604020202020204" pitchFamily="34" charset="0"/>
              </a:rPr>
              <a:t>Write methodology (next 2 weeks)</a:t>
            </a:r>
          </a:p>
          <a:p>
            <a:r>
              <a:rPr lang="en-CA" dirty="0">
                <a:solidFill>
                  <a:schemeClr val="bg2">
                    <a:lumMod val="25000"/>
                  </a:schemeClr>
                </a:solidFill>
                <a:latin typeface="Arial" panose="020B0604020202020204" pitchFamily="34" charset="0"/>
                <a:cs typeface="Arial" panose="020B0604020202020204" pitchFamily="34" charset="0"/>
              </a:rPr>
              <a:t>Write results, discussion and conclusion (second half of June)</a:t>
            </a:r>
            <a:endPar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18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2574935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cxnSp>
        <p:nvCxnSpPr>
          <p:cNvPr id="15" name="Connector: Curved 14">
            <a:extLst>
              <a:ext uri="{FF2B5EF4-FFF2-40B4-BE49-F238E27FC236}">
                <a16:creationId xmlns:a16="http://schemas.microsoft.com/office/drawing/2014/main" id="{8862AD43-1807-43ED-A60F-27AF8F23F437}"/>
              </a:ext>
            </a:extLst>
          </p:cNvPr>
          <p:cNvCxnSpPr>
            <a:cxnSpLocks/>
            <a:stCxn id="17" idx="3"/>
            <a:endCxn id="17" idx="1"/>
          </p:cNvCxnSpPr>
          <p:nvPr/>
        </p:nvCxnSpPr>
        <p:spPr>
          <a:xfrm rot="5400000" flipH="1">
            <a:off x="926572" y="5151098"/>
            <a:ext cx="1740405" cy="12700"/>
          </a:xfrm>
          <a:prstGeom prst="curvedConnector5">
            <a:avLst>
              <a:gd name="adj1" fmla="val -13135"/>
              <a:gd name="adj2" fmla="val 8376693"/>
              <a:gd name="adj3" fmla="val 105629"/>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A33D9CA9-8D00-4A4F-936D-FBE1B0C7D18D}"/>
              </a:ext>
            </a:extLst>
          </p:cNvPr>
          <p:cNvCxnSpPr>
            <a:cxnSpLocks/>
            <a:stCxn id="17" idx="7"/>
            <a:endCxn id="17" idx="5"/>
          </p:cNvCxnSpPr>
          <p:nvPr/>
        </p:nvCxnSpPr>
        <p:spPr>
          <a:xfrm rot="16200000" flipH="1">
            <a:off x="5072083" y="5151097"/>
            <a:ext cx="1740405" cy="12700"/>
          </a:xfrm>
          <a:prstGeom prst="curvedConnector5">
            <a:avLst>
              <a:gd name="adj1" fmla="val 7036"/>
              <a:gd name="adj2" fmla="val 12691433"/>
              <a:gd name="adj3" fmla="val 113135"/>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338B22-451A-40E6-AABD-D7BD893B003C}"/>
              </a:ext>
            </a:extLst>
          </p:cNvPr>
          <p:cNvSpPr txBox="1"/>
          <p:nvPr/>
        </p:nvSpPr>
        <p:spPr>
          <a:xfrm>
            <a:off x="7600674" y="5215216"/>
            <a:ext cx="2595563" cy="369332"/>
          </a:xfrm>
          <a:prstGeom prst="rect">
            <a:avLst/>
          </a:prstGeom>
          <a:noFill/>
        </p:spPr>
        <p:txBody>
          <a:bodyPr wrap="square" rtlCol="0">
            <a:spAutoFit/>
          </a:bodyPr>
          <a:lstStyle/>
          <a:p>
            <a:r>
              <a:rPr lang="en-CA" b="1" dirty="0">
                <a:solidFill>
                  <a:schemeClr val="accent4"/>
                </a:solidFill>
                <a:latin typeface="Arial" panose="020B0604020202020204" pitchFamily="34" charset="0"/>
                <a:cs typeface="Arial" panose="020B0604020202020204" pitchFamily="34" charset="0"/>
              </a:rPr>
              <a:t>iterative process</a:t>
            </a: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57290894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8A71D-D9DB-434E-81E7-BF9D0208016E}"/>
              </a:ext>
            </a:extLst>
          </p:cNvPr>
          <p:cNvSpPr>
            <a:spLocks noGrp="1"/>
          </p:cNvSpPr>
          <p:nvPr>
            <p:ph type="title"/>
          </p:nvPr>
        </p:nvSpPr>
        <p:spPr/>
        <p:txBody>
          <a:bodyPr/>
          <a:lstStyle/>
          <a:p>
            <a:endParaRPr lang="en-CA"/>
          </a:p>
        </p:txBody>
      </p:sp>
      <p:sp>
        <p:nvSpPr>
          <p:cNvPr id="3" name="Content Placeholder 2">
            <a:extLst>
              <a:ext uri="{FF2B5EF4-FFF2-40B4-BE49-F238E27FC236}">
                <a16:creationId xmlns:a16="http://schemas.microsoft.com/office/drawing/2014/main" id="{21DDEA43-16DC-427F-BA47-926E774E54DD}"/>
              </a:ext>
            </a:extLst>
          </p:cNvPr>
          <p:cNvSpPr>
            <a:spLocks noGrp="1"/>
          </p:cNvSpPr>
          <p:nvPr>
            <p:ph idx="1"/>
          </p:nvPr>
        </p:nvSpPr>
        <p:spPr/>
        <p:txBody>
          <a:bodyPr>
            <a:normAutofit fontScale="25000" lnSpcReduction="20000"/>
          </a:bodyPr>
          <a:lstStyle/>
          <a:p>
            <a:r>
              <a:rPr lang="en-CA" dirty="0" err="1"/>
              <a:t>Trivik</a:t>
            </a:r>
            <a:r>
              <a:rPr lang="en-CA" dirty="0"/>
              <a:t>:</a:t>
            </a:r>
          </a:p>
          <a:p>
            <a:r>
              <a:rPr lang="en-CA" dirty="0"/>
              <a:t>Logistical comment: </a:t>
            </a:r>
          </a:p>
          <a:p>
            <a:r>
              <a:rPr lang="en-CA" dirty="0"/>
              <a:t>present each question in order</a:t>
            </a:r>
          </a:p>
          <a:p>
            <a:r>
              <a:rPr lang="en-CA" dirty="0"/>
              <a:t>seek out social scientist to interpret results</a:t>
            </a:r>
          </a:p>
          <a:p>
            <a:r>
              <a:rPr lang="en-CA" dirty="0"/>
              <a:t>Who the actors are in terms of characteristics: less about the personal name</a:t>
            </a:r>
          </a:p>
          <a:p>
            <a:r>
              <a:rPr lang="en-CA" dirty="0"/>
              <a:t>Social science literature that suggests relationships through</a:t>
            </a:r>
          </a:p>
          <a:p>
            <a:r>
              <a:rPr lang="en-CA" dirty="0"/>
              <a:t>Look at spatially lagged variables (neighbouring counties) lecture 6 or 5 exploratory spatial data analysis</a:t>
            </a:r>
          </a:p>
          <a:p>
            <a:endParaRPr lang="en-CA" dirty="0"/>
          </a:p>
          <a:p>
            <a:r>
              <a:rPr lang="en-CA" dirty="0" err="1"/>
              <a:t>Martijn</a:t>
            </a:r>
            <a:r>
              <a:rPr lang="en-CA" dirty="0"/>
              <a:t>:</a:t>
            </a:r>
          </a:p>
          <a:p>
            <a:r>
              <a:rPr lang="en-CA" dirty="0"/>
              <a:t>Granger causality assumes that there is two variables at play: does it really make sense?</a:t>
            </a:r>
          </a:p>
          <a:p>
            <a:r>
              <a:rPr lang="en-CA" dirty="0"/>
              <a:t>I want to challenge you a bit more in critically reflecting in what all does this mean</a:t>
            </a:r>
          </a:p>
          <a:p>
            <a:r>
              <a:rPr lang="en-CA" dirty="0"/>
              <a:t>Focus on SQ2+3 finish analysis and discussion</a:t>
            </a:r>
          </a:p>
          <a:p>
            <a:r>
              <a:rPr lang="en-CA" dirty="0"/>
              <a:t>Network: </a:t>
            </a:r>
          </a:p>
          <a:p>
            <a:r>
              <a:rPr lang="en-CA" dirty="0"/>
              <a:t>Normalize network using entropy</a:t>
            </a:r>
          </a:p>
          <a:p>
            <a:r>
              <a:rPr lang="en-CA" dirty="0"/>
              <a:t>Specific metrics that look at influence of people</a:t>
            </a:r>
          </a:p>
          <a:p>
            <a:endParaRPr lang="en-CA" dirty="0"/>
          </a:p>
          <a:p>
            <a:r>
              <a:rPr lang="en-CA" dirty="0"/>
              <a:t>Greenlight: readable from A-Z but not fully complete </a:t>
            </a:r>
          </a:p>
          <a:p>
            <a:r>
              <a:rPr lang="en-CA" dirty="0"/>
              <a:t>Chap 4 (most stuff in appendix)</a:t>
            </a:r>
          </a:p>
          <a:p>
            <a:endParaRPr lang="en-CA" dirty="0"/>
          </a:p>
          <a:p>
            <a:pPr marL="0" indent="0">
              <a:buNone/>
            </a:pPr>
            <a:r>
              <a:rPr lang="en-CA" dirty="0"/>
              <a:t>Case is really strong (GF): is this true for other movements? For movements without such a historical background, here it is a boiling pot ready to blow, but what about</a:t>
            </a:r>
          </a:p>
          <a:p>
            <a:endParaRPr lang="en-CA" dirty="0"/>
          </a:p>
        </p:txBody>
      </p:sp>
    </p:spTree>
    <p:extLst>
      <p:ext uri="{BB962C8B-B14F-4D97-AF65-F5344CB8AC3E}">
        <p14:creationId xmlns:p14="http://schemas.microsoft.com/office/powerpoint/2010/main" val="336308567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0D09E9-F484-47D6-AB96-B84518AE76C1}"/>
              </a:ext>
            </a:extLst>
          </p:cNvPr>
          <p:cNvPicPr>
            <a:picLocks noChangeAspect="1"/>
          </p:cNvPicPr>
          <p:nvPr/>
        </p:nvPicPr>
        <p:blipFill>
          <a:blip r:embed="rId3"/>
          <a:stretch>
            <a:fillRect/>
          </a:stretch>
        </p:blipFill>
        <p:spPr>
          <a:xfrm>
            <a:off x="1054266" y="5525669"/>
            <a:ext cx="1600892" cy="456293"/>
          </a:xfrm>
          <a:prstGeom prst="rect">
            <a:avLst/>
          </a:prstGeom>
        </p:spPr>
      </p:pic>
      <p:pic>
        <p:nvPicPr>
          <p:cNvPr id="3" name="Picture 2" descr="Graphical user interface, chart&#10;&#10;Description automatically generated">
            <a:extLst>
              <a:ext uri="{FF2B5EF4-FFF2-40B4-BE49-F238E27FC236}">
                <a16:creationId xmlns:a16="http://schemas.microsoft.com/office/drawing/2014/main" id="{5317769B-4708-4E2F-8035-8B6F7BCF936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816428"/>
            <a:ext cx="12192000" cy="5225143"/>
          </a:xfrm>
          <a:prstGeom prst="rect">
            <a:avLst/>
          </a:prstGeom>
        </p:spPr>
      </p:pic>
    </p:spTree>
    <p:extLst>
      <p:ext uri="{BB962C8B-B14F-4D97-AF65-F5344CB8AC3E}">
        <p14:creationId xmlns:p14="http://schemas.microsoft.com/office/powerpoint/2010/main" val="382558835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92500" lnSpcReduction="10000"/>
          </a:bodyPr>
          <a:lstStyle/>
          <a:p>
            <a:r>
              <a:rPr lang="en-CA" dirty="0">
                <a:solidFill>
                  <a:schemeClr val="bg2">
                    <a:lumMod val="25000"/>
                  </a:schemeClr>
                </a:solidFill>
                <a:latin typeface="Arial" panose="020B0604020202020204" pitchFamily="34" charset="0"/>
                <a:cs typeface="Arial" panose="020B0604020202020204" pitchFamily="34" charset="0"/>
              </a:rPr>
              <a:t>Theoretical and anecdotal evidence that #activism can have real political consequences </a:t>
            </a:r>
            <a:r>
              <a:rPr lang="en-CA" b="1" dirty="0">
                <a:solidFill>
                  <a:schemeClr val="bg2">
                    <a:lumMod val="25000"/>
                  </a:schemeClr>
                </a:solidFill>
                <a:latin typeface="Arial" panose="020B0604020202020204" pitchFamily="34" charset="0"/>
                <a:cs typeface="Arial" panose="020B0604020202020204" pitchFamily="34" charset="0"/>
              </a:rPr>
              <a:t>BUT</a:t>
            </a:r>
            <a:endParaRPr lang="en-CA"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Lack of </a:t>
            </a:r>
            <a:r>
              <a:rPr lang="en-CA" b="1" dirty="0">
                <a:solidFill>
                  <a:schemeClr val="bg2">
                    <a:lumMod val="25000"/>
                  </a:schemeClr>
                </a:solidFill>
                <a:latin typeface="Arial" panose="020B0604020202020204" pitchFamily="34" charset="0"/>
                <a:cs typeface="Arial" panose="020B0604020202020204" pitchFamily="34" charset="0"/>
              </a:rPr>
              <a:t>empirical </a:t>
            </a:r>
            <a:r>
              <a:rPr lang="en-CA" dirty="0">
                <a:solidFill>
                  <a:schemeClr val="bg2">
                    <a:lumMod val="25000"/>
                  </a:schemeClr>
                </a:solidFill>
                <a:latin typeface="Arial" panose="020B0604020202020204" pitchFamily="34" charset="0"/>
                <a:cs typeface="Arial" panose="020B0604020202020204" pitchFamily="34" charset="0"/>
              </a:rPr>
              <a:t>evidence supporting this understanding through quantitative analysis</a:t>
            </a:r>
          </a:p>
          <a:p>
            <a:r>
              <a:rPr lang="en-CA" dirty="0">
                <a:solidFill>
                  <a:schemeClr val="bg2">
                    <a:lumMod val="25000"/>
                  </a:schemeClr>
                </a:solidFill>
                <a:latin typeface="Arial" panose="020B0604020202020204" pitchFamily="34" charset="0"/>
                <a:cs typeface="Arial" panose="020B0604020202020204" pitchFamily="34" charset="0"/>
              </a:rPr>
              <a:t>Existing research: </a:t>
            </a:r>
          </a:p>
          <a:p>
            <a:pPr lvl="1"/>
            <a:r>
              <a:rPr lang="en-CA" dirty="0">
                <a:solidFill>
                  <a:schemeClr val="bg2">
                    <a:lumMod val="25000"/>
                  </a:schemeClr>
                </a:solidFill>
                <a:latin typeface="Arial" panose="020B0604020202020204" pitchFamily="34" charset="0"/>
                <a:cs typeface="Arial" panose="020B0604020202020204" pitchFamily="34" charset="0"/>
              </a:rPr>
              <a:t>impact of #activism on physical protest: </a:t>
            </a:r>
            <a:r>
              <a:rPr lang="en-CA" b="1" dirty="0">
                <a:solidFill>
                  <a:schemeClr val="bg2">
                    <a:lumMod val="25000"/>
                  </a:schemeClr>
                </a:solidFill>
                <a:latin typeface="Arial" panose="020B0604020202020204" pitchFamily="34" charset="0"/>
                <a:cs typeface="Arial" panose="020B0604020202020204" pitchFamily="34" charset="0"/>
              </a:rPr>
              <a:t>disagreement</a:t>
            </a:r>
            <a:endParaRPr lang="en-CA" dirty="0">
              <a:solidFill>
                <a:schemeClr val="bg2">
                  <a:lumMod val="25000"/>
                </a:schemeClr>
              </a:solidFill>
              <a:latin typeface="Arial" panose="020B0604020202020204" pitchFamily="34" charset="0"/>
              <a:cs typeface="Arial" panose="020B0604020202020204" pitchFamily="34" charset="0"/>
            </a:endParaRPr>
          </a:p>
          <a:p>
            <a:pPr lvl="1"/>
            <a:r>
              <a:rPr lang="en-CA" dirty="0">
                <a:solidFill>
                  <a:schemeClr val="bg2">
                    <a:lumMod val="25000"/>
                  </a:schemeClr>
                </a:solidFill>
                <a:latin typeface="Arial" panose="020B0604020202020204" pitchFamily="34" charset="0"/>
                <a:cs typeface="Arial" panose="020B0604020202020204" pitchFamily="34" charset="0"/>
              </a:rPr>
              <a:t>impact of #activism on legislative action: </a:t>
            </a:r>
            <a:r>
              <a:rPr lang="en-CA" b="1" dirty="0">
                <a:solidFill>
                  <a:schemeClr val="bg2">
                    <a:lumMod val="25000"/>
                  </a:schemeClr>
                </a:solidFill>
                <a:latin typeface="Arial" panose="020B0604020202020204" pitchFamily="34" charset="0"/>
                <a:cs typeface="Arial" panose="020B0604020202020204" pitchFamily="34" charset="0"/>
              </a:rPr>
              <a:t>barely exists</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influence legislative action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social media activity in a specific geographical area be used to predict where and when physical protests will take place?</a:t>
            </a: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2087834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fontScale="85000" lnSpcReduction="20000"/>
          </a:body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Theoretical and anecdotal evidence that #activism can have real political consequences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BUT</a:t>
            </a:r>
            <a:endPar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Lack of </a:t>
            </a:r>
            <a:r>
              <a:rPr kumimoji="0" lang="en-CA" sz="26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empirical </a:t>
            </a: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evidence supporting this understanding through quantitative analysis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Existing research: </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physical protest: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disagreement</a:t>
            </a:r>
            <a:endPar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endParaRP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impact of #activism on legislative action: </a:t>
            </a:r>
            <a:r>
              <a:rPr kumimoji="0" lang="en-CA" sz="2200" b="1"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barely exists</a:t>
            </a:r>
          </a:p>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kumimoji="0" lang="en-CA" sz="26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Unresolved questions:</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area influence legislative action within that same area?</a:t>
            </a:r>
          </a:p>
          <a:p>
            <a:pPr marL="685800" marR="0" lvl="1" indent="-228600" algn="l" defTabSz="914400" rtl="0" eaLnBrk="1" fontAlgn="auto" latinLnBrk="0" hangingPunct="1">
              <a:lnSpc>
                <a:spcPct val="90000"/>
              </a:lnSpc>
              <a:spcBef>
                <a:spcPts val="500"/>
              </a:spcBef>
              <a:spcAft>
                <a:spcPts val="0"/>
              </a:spcAft>
              <a:buClrTx/>
              <a:buSzTx/>
              <a:buFont typeface="Arial" panose="020B0604020202020204" pitchFamily="34" charset="0"/>
              <a:buChar char="•"/>
              <a:tabLst/>
              <a:defRPr/>
            </a:pPr>
            <a:r>
              <a:rPr kumimoji="0" lang="en-CA" sz="2200" b="0" i="0" u="none" strike="noStrike" kern="1200" cap="none" spc="0" normalizeH="0" baseline="0" noProof="0" dirty="0">
                <a:ln>
                  <a:noFill/>
                </a:ln>
                <a:solidFill>
                  <a:schemeClr val="bg2"/>
                </a:solidFill>
                <a:effectLst/>
                <a:uLnTx/>
                <a:uFillTx/>
                <a:latin typeface="Arial" panose="020B0604020202020204" pitchFamily="34" charset="0"/>
                <a:ea typeface="+mn-ea"/>
                <a:cs typeface="Arial" panose="020B0604020202020204" pitchFamily="34" charset="0"/>
              </a:rPr>
              <a:t>can social media activity in a specific geographical be used to predict where and when physical protests will take place?</a:t>
            </a:r>
          </a:p>
          <a:p>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 social media data  </a:t>
            </a:r>
            <a:r>
              <a:rPr lang="en-CA" dirty="0">
                <a:solidFill>
                  <a:schemeClr val="bg2">
                    <a:lumMod val="25000"/>
                  </a:schemeClr>
                </a:solidFill>
                <a:latin typeface="Arial" panose="020B0604020202020204" pitchFamily="34" charset="0"/>
                <a:cs typeface="Arial" panose="020B0604020202020204" pitchFamily="34" charset="0"/>
              </a:rPr>
              <a:t>relationship between hashtag activism and political processes (i.e. physical protest, legislative action)</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41730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36" name="TextBox 35">
            <a:extLst>
              <a:ext uri="{FF2B5EF4-FFF2-40B4-BE49-F238E27FC236}">
                <a16:creationId xmlns:a16="http://schemas.microsoft.com/office/drawing/2014/main" id="{9FD5DF99-8917-4756-AC51-1A560F6B2C1F}"/>
              </a:ext>
            </a:extLst>
          </p:cNvPr>
          <p:cNvSpPr txBox="1"/>
          <p:nvPr/>
        </p:nvSpPr>
        <p:spPr>
          <a:xfrm>
            <a:off x="8779824" y="2216622"/>
            <a:ext cx="3308997" cy="1200329"/>
          </a:xfrm>
          <a:prstGeom prst="rect">
            <a:avLst/>
          </a:prstGeom>
          <a:noFill/>
          <a:ln w="19050">
            <a:no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37" name="TextBox 36">
            <a:extLst>
              <a:ext uri="{FF2B5EF4-FFF2-40B4-BE49-F238E27FC236}">
                <a16:creationId xmlns:a16="http://schemas.microsoft.com/office/drawing/2014/main" id="{753C6652-5CD1-457E-98A4-0693161C19EA}"/>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38" name="TextBox 37">
            <a:extLst>
              <a:ext uri="{FF2B5EF4-FFF2-40B4-BE49-F238E27FC236}">
                <a16:creationId xmlns:a16="http://schemas.microsoft.com/office/drawing/2014/main" id="{00AAF9D5-673E-4D4B-A428-6FDABFB82C49}"/>
              </a:ext>
            </a:extLst>
          </p:cNvPr>
          <p:cNvSpPr txBox="1"/>
          <p:nvPr/>
        </p:nvSpPr>
        <p:spPr>
          <a:xfrm>
            <a:off x="8779825" y="404291"/>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9" name="Oval 38">
            <a:extLst>
              <a:ext uri="{FF2B5EF4-FFF2-40B4-BE49-F238E27FC236}">
                <a16:creationId xmlns:a16="http://schemas.microsoft.com/office/drawing/2014/main" id="{DC413078-6E37-42D3-91B2-B173BA5B89BA}"/>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40" name="Oval 39">
            <a:extLst>
              <a:ext uri="{FF2B5EF4-FFF2-40B4-BE49-F238E27FC236}">
                <a16:creationId xmlns:a16="http://schemas.microsoft.com/office/drawing/2014/main" id="{28C848C3-6ED0-4118-9233-F4F6B9C2E877}"/>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41" name="Oval 40">
            <a:extLst>
              <a:ext uri="{FF2B5EF4-FFF2-40B4-BE49-F238E27FC236}">
                <a16:creationId xmlns:a16="http://schemas.microsoft.com/office/drawing/2014/main" id="{29FBFFF8-5A36-463B-A9C9-E9715A767F60}"/>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42" name="Oval 41">
            <a:extLst>
              <a:ext uri="{FF2B5EF4-FFF2-40B4-BE49-F238E27FC236}">
                <a16:creationId xmlns:a16="http://schemas.microsoft.com/office/drawing/2014/main" id="{1285CD4C-8159-4B36-878A-FBC5D10FF8B7}"/>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43" name="Oval 42">
            <a:extLst>
              <a:ext uri="{FF2B5EF4-FFF2-40B4-BE49-F238E27FC236}">
                <a16:creationId xmlns:a16="http://schemas.microsoft.com/office/drawing/2014/main" id="{F7833E48-2489-44F8-B523-01535E0B516C}"/>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45" name="Connector: Curved 44">
            <a:extLst>
              <a:ext uri="{FF2B5EF4-FFF2-40B4-BE49-F238E27FC236}">
                <a16:creationId xmlns:a16="http://schemas.microsoft.com/office/drawing/2014/main" id="{07E61AFC-59DC-4359-822E-9398A23828AA}"/>
              </a:ext>
            </a:extLst>
          </p:cNvPr>
          <p:cNvCxnSpPr>
            <a:cxnSpLocks/>
            <a:stCxn id="43" idx="2"/>
            <a:endCxn id="4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243EA11F-99C3-467A-9DDB-D447849F6F09}"/>
              </a:ext>
            </a:extLst>
          </p:cNvPr>
          <p:cNvCxnSpPr>
            <a:cxnSpLocks/>
            <a:stCxn id="43" idx="0"/>
            <a:endCxn id="41"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E3D4B9D3-E6F3-403F-B657-72E50A187E09}"/>
              </a:ext>
            </a:extLst>
          </p:cNvPr>
          <p:cNvCxnSpPr>
            <a:cxnSpLocks/>
            <a:stCxn id="43" idx="6"/>
            <a:endCxn id="3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93535B34-51DA-485D-9D15-F135C2C2B7FD}"/>
              </a:ext>
            </a:extLst>
          </p:cNvPr>
          <p:cNvCxnSpPr>
            <a:cxnSpLocks/>
            <a:stCxn id="41" idx="0"/>
            <a:endCxn id="42"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nector: Curved 49">
            <a:extLst>
              <a:ext uri="{FF2B5EF4-FFF2-40B4-BE49-F238E27FC236}">
                <a16:creationId xmlns:a16="http://schemas.microsoft.com/office/drawing/2014/main" id="{1C87EBA4-AA05-48F9-B334-4B90F55A17E4}"/>
              </a:ext>
            </a:extLst>
          </p:cNvPr>
          <p:cNvCxnSpPr>
            <a:cxnSpLocks/>
            <a:stCxn id="39" idx="0"/>
            <a:endCxn id="42"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1" name="Connector: Curved 50">
            <a:extLst>
              <a:ext uri="{FF2B5EF4-FFF2-40B4-BE49-F238E27FC236}">
                <a16:creationId xmlns:a16="http://schemas.microsoft.com/office/drawing/2014/main" id="{E03868EA-9A21-4655-8E2C-D2DD5075A425}"/>
              </a:ext>
            </a:extLst>
          </p:cNvPr>
          <p:cNvCxnSpPr>
            <a:cxnSpLocks/>
            <a:stCxn id="40" idx="0"/>
            <a:endCxn id="42"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nector: Curved 51">
            <a:extLst>
              <a:ext uri="{FF2B5EF4-FFF2-40B4-BE49-F238E27FC236}">
                <a16:creationId xmlns:a16="http://schemas.microsoft.com/office/drawing/2014/main" id="{DA104B34-0B9F-4B01-B4A4-2279660F42D2}"/>
              </a:ext>
            </a:extLst>
          </p:cNvPr>
          <p:cNvCxnSpPr>
            <a:cxnSpLocks/>
            <a:stCxn id="41" idx="7"/>
            <a:endCxn id="3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3" name="Connector: Curved 52">
            <a:extLst>
              <a:ext uri="{FF2B5EF4-FFF2-40B4-BE49-F238E27FC236}">
                <a16:creationId xmlns:a16="http://schemas.microsoft.com/office/drawing/2014/main" id="{2CFDCB62-2564-4994-B506-8AC50C2F866F}"/>
              </a:ext>
            </a:extLst>
          </p:cNvPr>
          <p:cNvCxnSpPr>
            <a:cxnSpLocks/>
            <a:stCxn id="39" idx="3"/>
            <a:endCxn id="41"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4" name="Connector: Curved 53">
            <a:extLst>
              <a:ext uri="{FF2B5EF4-FFF2-40B4-BE49-F238E27FC236}">
                <a16:creationId xmlns:a16="http://schemas.microsoft.com/office/drawing/2014/main" id="{6A01DF72-A1BB-41FC-896A-86C2900E9880}"/>
              </a:ext>
            </a:extLst>
          </p:cNvPr>
          <p:cNvCxnSpPr>
            <a:cxnSpLocks/>
            <a:stCxn id="40" idx="7"/>
            <a:endCxn id="41"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Connector: Curved 54">
            <a:extLst>
              <a:ext uri="{FF2B5EF4-FFF2-40B4-BE49-F238E27FC236}">
                <a16:creationId xmlns:a16="http://schemas.microsoft.com/office/drawing/2014/main" id="{7197B582-BF31-4963-8EB8-7665DDF92332}"/>
              </a:ext>
            </a:extLst>
          </p:cNvPr>
          <p:cNvCxnSpPr>
            <a:cxnSpLocks/>
            <a:stCxn id="41" idx="3"/>
            <a:endCxn id="4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6" name="Rectangle 55">
            <a:extLst>
              <a:ext uri="{FF2B5EF4-FFF2-40B4-BE49-F238E27FC236}">
                <a16:creationId xmlns:a16="http://schemas.microsoft.com/office/drawing/2014/main" id="{252A3384-3FB5-4E39-ADE8-DB3A9DAFEF5F}"/>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7" name="Connector: Curved 56">
            <a:extLst>
              <a:ext uri="{FF2B5EF4-FFF2-40B4-BE49-F238E27FC236}">
                <a16:creationId xmlns:a16="http://schemas.microsoft.com/office/drawing/2014/main" id="{8BE1027B-E229-4CE9-8E2B-6FC5FBEAD834}"/>
              </a:ext>
            </a:extLst>
          </p:cNvPr>
          <p:cNvCxnSpPr>
            <a:cxnSpLocks/>
            <a:stCxn id="56"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8" name="Picture 57" descr="Icon&#10;&#10;Description automatically generated">
            <a:extLst>
              <a:ext uri="{FF2B5EF4-FFF2-40B4-BE49-F238E27FC236}">
                <a16:creationId xmlns:a16="http://schemas.microsoft.com/office/drawing/2014/main" id="{0B3A8499-F42D-470F-9509-3F609470B64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9" name="Picture 58" descr="Icon&#10;&#10;Description automatically generated">
            <a:extLst>
              <a:ext uri="{FF2B5EF4-FFF2-40B4-BE49-F238E27FC236}">
                <a16:creationId xmlns:a16="http://schemas.microsoft.com/office/drawing/2014/main" id="{B7ECBA84-0CFF-4C2D-A296-8E59E0F96D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27858372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326300132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
        <p:nvSpPr>
          <p:cNvPr id="33" name="Title 1">
            <a:extLst>
              <a:ext uri="{FF2B5EF4-FFF2-40B4-BE49-F238E27FC236}">
                <a16:creationId xmlns:a16="http://schemas.microsoft.com/office/drawing/2014/main" id="{EF90A8B1-FD4C-4E9F-9346-FE1B8BCFAFB5}"/>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
        <p:nvSpPr>
          <p:cNvPr id="29" name="Oval 28">
            <a:extLst>
              <a:ext uri="{FF2B5EF4-FFF2-40B4-BE49-F238E27FC236}">
                <a16:creationId xmlns:a16="http://schemas.microsoft.com/office/drawing/2014/main" id="{E86F7F2D-8C6C-4E87-8328-FC6BF804C956}"/>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30" name="Oval 29">
            <a:extLst>
              <a:ext uri="{FF2B5EF4-FFF2-40B4-BE49-F238E27FC236}">
                <a16:creationId xmlns:a16="http://schemas.microsoft.com/office/drawing/2014/main" id="{9696E4A4-38C8-4BC6-BF0A-6FCA8CC5C05F}"/>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34" name="Oval 33">
            <a:extLst>
              <a:ext uri="{FF2B5EF4-FFF2-40B4-BE49-F238E27FC236}">
                <a16:creationId xmlns:a16="http://schemas.microsoft.com/office/drawing/2014/main" id="{C0098707-B626-4965-9BAC-E937E009BCCB}"/>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36" name="Oval 35">
            <a:extLst>
              <a:ext uri="{FF2B5EF4-FFF2-40B4-BE49-F238E27FC236}">
                <a16:creationId xmlns:a16="http://schemas.microsoft.com/office/drawing/2014/main" id="{7CBAD077-1790-4E09-8EA8-E1D2A09888EE}"/>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37" name="Oval 36">
            <a:extLst>
              <a:ext uri="{FF2B5EF4-FFF2-40B4-BE49-F238E27FC236}">
                <a16:creationId xmlns:a16="http://schemas.microsoft.com/office/drawing/2014/main" id="{60002F3D-5D59-43B5-9731-70612E4F8536}"/>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38" name="Connector: Curved 37">
            <a:extLst>
              <a:ext uri="{FF2B5EF4-FFF2-40B4-BE49-F238E27FC236}">
                <a16:creationId xmlns:a16="http://schemas.microsoft.com/office/drawing/2014/main" id="{519AB58C-B443-4AEB-8060-038296898CA8}"/>
              </a:ext>
            </a:extLst>
          </p:cNvPr>
          <p:cNvCxnSpPr>
            <a:cxnSpLocks/>
            <a:stCxn id="37" idx="2"/>
            <a:endCxn id="30"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Connector: Curved 38">
            <a:extLst>
              <a:ext uri="{FF2B5EF4-FFF2-40B4-BE49-F238E27FC236}">
                <a16:creationId xmlns:a16="http://schemas.microsoft.com/office/drawing/2014/main" id="{F062C14E-FB6E-4F10-BE7B-754A3D98D260}"/>
              </a:ext>
            </a:extLst>
          </p:cNvPr>
          <p:cNvCxnSpPr>
            <a:cxnSpLocks/>
            <a:stCxn id="37" idx="0"/>
            <a:endCxn id="34"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nector: Curved 39">
            <a:extLst>
              <a:ext uri="{FF2B5EF4-FFF2-40B4-BE49-F238E27FC236}">
                <a16:creationId xmlns:a16="http://schemas.microsoft.com/office/drawing/2014/main" id="{84D59717-AFDD-4BD5-A9CC-4B934C983348}"/>
              </a:ext>
            </a:extLst>
          </p:cNvPr>
          <p:cNvCxnSpPr>
            <a:cxnSpLocks/>
            <a:stCxn id="37" idx="6"/>
            <a:endCxn id="29"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or: Curved 40">
            <a:extLst>
              <a:ext uri="{FF2B5EF4-FFF2-40B4-BE49-F238E27FC236}">
                <a16:creationId xmlns:a16="http://schemas.microsoft.com/office/drawing/2014/main" id="{B520677D-A39E-4237-914B-0FF8EB9D6DB1}"/>
              </a:ext>
            </a:extLst>
          </p:cNvPr>
          <p:cNvCxnSpPr>
            <a:cxnSpLocks/>
            <a:stCxn id="34" idx="0"/>
            <a:endCxn id="36"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nector: Curved 41">
            <a:extLst>
              <a:ext uri="{FF2B5EF4-FFF2-40B4-BE49-F238E27FC236}">
                <a16:creationId xmlns:a16="http://schemas.microsoft.com/office/drawing/2014/main" id="{55F349AA-07C5-4A54-B94F-DA59F2305898}"/>
              </a:ext>
            </a:extLst>
          </p:cNvPr>
          <p:cNvCxnSpPr>
            <a:cxnSpLocks/>
            <a:stCxn id="29" idx="0"/>
            <a:endCxn id="36"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or: Curved 42">
            <a:extLst>
              <a:ext uri="{FF2B5EF4-FFF2-40B4-BE49-F238E27FC236}">
                <a16:creationId xmlns:a16="http://schemas.microsoft.com/office/drawing/2014/main" id="{B47D414C-F73D-4749-BA5C-0A56EA51E07C}"/>
              </a:ext>
            </a:extLst>
          </p:cNvPr>
          <p:cNvCxnSpPr>
            <a:cxnSpLocks/>
            <a:stCxn id="30" idx="0"/>
            <a:endCxn id="36"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or: Curved 44">
            <a:extLst>
              <a:ext uri="{FF2B5EF4-FFF2-40B4-BE49-F238E27FC236}">
                <a16:creationId xmlns:a16="http://schemas.microsoft.com/office/drawing/2014/main" id="{F14F7879-7515-475D-B7EC-9FC33143A5ED}"/>
              </a:ext>
            </a:extLst>
          </p:cNvPr>
          <p:cNvCxnSpPr>
            <a:cxnSpLocks/>
            <a:stCxn id="34" idx="7"/>
            <a:endCxn id="29"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Connector: Curved 45">
            <a:extLst>
              <a:ext uri="{FF2B5EF4-FFF2-40B4-BE49-F238E27FC236}">
                <a16:creationId xmlns:a16="http://schemas.microsoft.com/office/drawing/2014/main" id="{86661A8B-DC3A-4106-B8C8-AFC2848F225E}"/>
              </a:ext>
            </a:extLst>
          </p:cNvPr>
          <p:cNvCxnSpPr>
            <a:cxnSpLocks/>
            <a:stCxn id="29" idx="3"/>
            <a:endCxn id="34"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8" name="Connector: Curved 47">
            <a:extLst>
              <a:ext uri="{FF2B5EF4-FFF2-40B4-BE49-F238E27FC236}">
                <a16:creationId xmlns:a16="http://schemas.microsoft.com/office/drawing/2014/main" id="{AA9A3D49-EA9E-42C7-9618-5D7E6A078021}"/>
              </a:ext>
            </a:extLst>
          </p:cNvPr>
          <p:cNvCxnSpPr>
            <a:cxnSpLocks/>
            <a:stCxn id="30" idx="7"/>
            <a:endCxn id="34"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9" name="Connector: Curved 48">
            <a:extLst>
              <a:ext uri="{FF2B5EF4-FFF2-40B4-BE49-F238E27FC236}">
                <a16:creationId xmlns:a16="http://schemas.microsoft.com/office/drawing/2014/main" id="{51FF5E16-E1B5-4FAF-8CC6-43469B623DFE}"/>
              </a:ext>
            </a:extLst>
          </p:cNvPr>
          <p:cNvCxnSpPr>
            <a:cxnSpLocks/>
            <a:stCxn id="34" idx="3"/>
            <a:endCxn id="30"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50" name="Rectangle 49">
            <a:extLst>
              <a:ext uri="{FF2B5EF4-FFF2-40B4-BE49-F238E27FC236}">
                <a16:creationId xmlns:a16="http://schemas.microsoft.com/office/drawing/2014/main" id="{A31A558C-0114-4417-93A1-15855F69EAC8}"/>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51" name="Connector: Curved 50">
            <a:extLst>
              <a:ext uri="{FF2B5EF4-FFF2-40B4-BE49-F238E27FC236}">
                <a16:creationId xmlns:a16="http://schemas.microsoft.com/office/drawing/2014/main" id="{6797228D-49A2-40C5-8C5B-20835A148E7A}"/>
              </a:ext>
            </a:extLst>
          </p:cNvPr>
          <p:cNvCxnSpPr>
            <a:cxnSpLocks/>
            <a:stCxn id="5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pic>
        <p:nvPicPr>
          <p:cNvPr id="52" name="Picture 51" descr="Icon&#10;&#10;Description automatically generated">
            <a:extLst>
              <a:ext uri="{FF2B5EF4-FFF2-40B4-BE49-F238E27FC236}">
                <a16:creationId xmlns:a16="http://schemas.microsoft.com/office/drawing/2014/main" id="{BD96B3A2-46BD-43C3-8C9B-86E194EB063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53" name="Picture 52" descr="Icon&#10;&#10;Description automatically generated">
            <a:extLst>
              <a:ext uri="{FF2B5EF4-FFF2-40B4-BE49-F238E27FC236}">
                <a16:creationId xmlns:a16="http://schemas.microsoft.com/office/drawing/2014/main" id="{2E84240E-AD09-420C-8417-C00740A8BDE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11707096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Tree>
    <p:extLst>
      <p:ext uri="{BB962C8B-B14F-4D97-AF65-F5344CB8AC3E}">
        <p14:creationId xmlns:p14="http://schemas.microsoft.com/office/powerpoint/2010/main" val="244070718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2" y="2329262"/>
            <a:ext cx="1367465"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582645" y="2329263"/>
            <a:ext cx="1474170"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Legislative responses</a:t>
            </a:r>
          </a:p>
        </p:txBody>
      </p:sp>
      <p:sp>
        <p:nvSpPr>
          <p:cNvPr id="17" name="Oval 16">
            <a:extLst>
              <a:ext uri="{FF2B5EF4-FFF2-40B4-BE49-F238E27FC236}">
                <a16:creationId xmlns:a16="http://schemas.microsoft.com/office/drawing/2014/main" id="{4CF7CA12-6CBD-4938-81A7-B9BA42946BB9}"/>
              </a:ext>
            </a:extLst>
          </p:cNvPr>
          <p:cNvSpPr/>
          <p:nvPr/>
        </p:nvSpPr>
        <p:spPr>
          <a:xfrm>
            <a:off x="5352553" y="2329262"/>
            <a:ext cx="1619863"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Social Movements</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319730" y="3304313"/>
            <a:ext cx="891480" cy="1220894"/>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16200000" flipV="1">
            <a:off x="5889234" y="3577563"/>
            <a:ext cx="555172"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825075"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5400000" flipH="1" flipV="1">
            <a:off x="5897928" y="2056035"/>
            <a:ext cx="537785" cy="867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41884" y="1314970"/>
            <a:ext cx="1203508" cy="82507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163716" y="1281769"/>
            <a:ext cx="1203509" cy="891480"/>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103948" y="2103300"/>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103948" y="2792764"/>
            <a:ext cx="12700" cy="737510"/>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15352" y="2097632"/>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15352" y="2787095"/>
            <a:ext cx="1" cy="748848"/>
          </a:xfrm>
          <a:prstGeom prst="curvedConnector3">
            <a:avLst>
              <a:gd name="adj1" fmla="val 37139400000"/>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a:ln w="28575">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physical protest activity</a:t>
            </a:r>
            <a:r>
              <a:rPr lang="en-CA" dirty="0">
                <a:latin typeface="Arial" panose="020B0604020202020204" pitchFamily="34" charset="0"/>
                <a:cs typeface="Arial" panose="020B0604020202020204" pitchFamily="34" charset="0"/>
              </a:rPr>
              <a:t>?</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b="0" i="0" dirty="0">
                <a:effectLst/>
                <a:latin typeface="Arial" panose="020B0604020202020204" pitchFamily="34" charset="0"/>
              </a:rPr>
              <a:t>What is the relationship between location-based hashtag activism and legislative action</a:t>
            </a:r>
            <a:r>
              <a:rPr lang="en-CA" dirty="0">
                <a:latin typeface="Arial" panose="020B0604020202020204" pitchFamily="34" charset="0"/>
                <a:cs typeface="Arial" panose="020B0604020202020204" pitchFamily="34" charset="0"/>
              </a:rPr>
              <a:t>?</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Theoretical Framework</a:t>
            </a:r>
          </a:p>
        </p:txBody>
      </p:sp>
    </p:spTree>
    <p:extLst>
      <p:ext uri="{BB962C8B-B14F-4D97-AF65-F5344CB8AC3E}">
        <p14:creationId xmlns:p14="http://schemas.microsoft.com/office/powerpoint/2010/main" val="910470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Legislative change</a:t>
            </a: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spTree>
    <p:extLst>
      <p:ext uri="{BB962C8B-B14F-4D97-AF65-F5344CB8AC3E}">
        <p14:creationId xmlns:p14="http://schemas.microsoft.com/office/powerpoint/2010/main" val="2858943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Legislative change</a:t>
            </a: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rgbClr val="FF0000"/>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pic>
        <p:nvPicPr>
          <p:cNvPr id="68" name="Picture 67" descr="Icon&#10;&#10;Description automatically generated">
            <a:extLst>
              <a:ext uri="{FF2B5EF4-FFF2-40B4-BE49-F238E27FC236}">
                <a16:creationId xmlns:a16="http://schemas.microsoft.com/office/drawing/2014/main" id="{D0336572-A12D-4277-AFB1-2E1D85C2AF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16277" y="2099000"/>
            <a:ext cx="413076" cy="413076"/>
          </a:xfrm>
          <a:prstGeom prst="rect">
            <a:avLst/>
          </a:prstGeom>
        </p:spPr>
      </p:pic>
      <p:pic>
        <p:nvPicPr>
          <p:cNvPr id="69" name="Picture 68" descr="Icon&#10;&#10;Description automatically generated">
            <a:extLst>
              <a:ext uri="{FF2B5EF4-FFF2-40B4-BE49-F238E27FC236}">
                <a16:creationId xmlns:a16="http://schemas.microsoft.com/office/drawing/2014/main" id="{C641CA3F-1E2B-4658-9CFC-D700B62D1D6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72791" y="3502098"/>
            <a:ext cx="413076" cy="413076"/>
          </a:xfrm>
          <a:prstGeom prst="rect">
            <a:avLst/>
          </a:prstGeom>
        </p:spPr>
      </p:pic>
      <p:pic>
        <p:nvPicPr>
          <p:cNvPr id="70" name="Picture 69" descr="Icon&#10;&#10;Description automatically generated">
            <a:extLst>
              <a:ext uri="{FF2B5EF4-FFF2-40B4-BE49-F238E27FC236}">
                <a16:creationId xmlns:a16="http://schemas.microsoft.com/office/drawing/2014/main" id="{0AFC16C8-1560-4BA3-9B7E-427A5BDD661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2167" y="3405056"/>
            <a:ext cx="413076" cy="413076"/>
          </a:xfrm>
          <a:prstGeom prst="rect">
            <a:avLst/>
          </a:prstGeom>
        </p:spPr>
      </p:pic>
      <p:pic>
        <p:nvPicPr>
          <p:cNvPr id="71" name="Picture 70" descr="Icon&#10;&#10;Description automatically generated">
            <a:extLst>
              <a:ext uri="{FF2B5EF4-FFF2-40B4-BE49-F238E27FC236}">
                <a16:creationId xmlns:a16="http://schemas.microsoft.com/office/drawing/2014/main" id="{0875A9E8-3EEB-467F-A7EC-9FB35B1E50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628403" y="2158607"/>
            <a:ext cx="413076" cy="413076"/>
          </a:xfrm>
          <a:prstGeom prst="rect">
            <a:avLst/>
          </a:prstGeom>
        </p:spPr>
      </p:pic>
    </p:spTree>
    <p:extLst>
      <p:ext uri="{BB962C8B-B14F-4D97-AF65-F5344CB8AC3E}">
        <p14:creationId xmlns:p14="http://schemas.microsoft.com/office/powerpoint/2010/main" val="25289241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C8A2350F-D8B9-4469-9820-E2B335A45D44}"/>
              </a:ext>
            </a:extLst>
          </p:cNvPr>
          <p:cNvSpPr/>
          <p:nvPr/>
        </p:nvSpPr>
        <p:spPr>
          <a:xfrm>
            <a:off x="1702690" y="3569182"/>
            <a:ext cx="2233003"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5089115" y="1856061"/>
            <a:ext cx="1779526"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3" idx="6"/>
            <a:endCxn id="4" idx="3"/>
          </p:cNvCxnSpPr>
          <p:nvPr/>
        </p:nvCxnSpPr>
        <p:spPr>
          <a:xfrm flipV="1">
            <a:off x="3935693" y="2868102"/>
            <a:ext cx="1414028"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2622362" y="3105613"/>
            <a:ext cx="918734"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cxnSp>
        <p:nvCxnSpPr>
          <p:cNvPr id="10" name="Connector: Curved 9">
            <a:extLst>
              <a:ext uri="{FF2B5EF4-FFF2-40B4-BE49-F238E27FC236}">
                <a16:creationId xmlns:a16="http://schemas.microsoft.com/office/drawing/2014/main" id="{56363E7A-6116-47CA-A3D2-C3CDE8A05C83}"/>
              </a:ext>
            </a:extLst>
          </p:cNvPr>
          <p:cNvCxnSpPr>
            <a:cxnSpLocks/>
            <a:stCxn id="4" idx="2"/>
            <a:endCxn id="3" idx="0"/>
          </p:cNvCxnSpPr>
          <p:nvPr/>
        </p:nvCxnSpPr>
        <p:spPr>
          <a:xfrm rot="10800000" flipV="1">
            <a:off x="2819193" y="2448900"/>
            <a:ext cx="2269923"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17B33B7-13F7-4F60-B903-C391AC8BB1E3}"/>
              </a:ext>
            </a:extLst>
          </p:cNvPr>
          <p:cNvSpPr txBox="1"/>
          <p:nvPr/>
        </p:nvSpPr>
        <p:spPr>
          <a:xfrm>
            <a:off x="8624667" y="3105613"/>
            <a:ext cx="788913"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sp>
        <p:nvSpPr>
          <p:cNvPr id="27" name="Oval 26">
            <a:extLst>
              <a:ext uri="{FF2B5EF4-FFF2-40B4-BE49-F238E27FC236}">
                <a16:creationId xmlns:a16="http://schemas.microsoft.com/office/drawing/2014/main" id="{B047F4BE-23D4-4021-BC0F-EE89677E30B7}"/>
              </a:ext>
            </a:extLst>
          </p:cNvPr>
          <p:cNvSpPr/>
          <p:nvPr/>
        </p:nvSpPr>
        <p:spPr>
          <a:xfrm>
            <a:off x="8155267" y="3569182"/>
            <a:ext cx="2214401" cy="1185680"/>
          </a:xfrm>
          <a:prstGeom prst="ellipse">
            <a:avLst/>
          </a:prstGeom>
          <a:no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bg2">
                    <a:lumMod val="75000"/>
                  </a:schemeClr>
                </a:solidFill>
                <a:latin typeface="Arial" panose="020B0604020202020204" pitchFamily="34" charset="0"/>
                <a:cs typeface="Arial" panose="020B0604020202020204" pitchFamily="34" charset="0"/>
              </a:rPr>
              <a:t>Legislative change</a:t>
            </a:r>
          </a:p>
        </p:txBody>
      </p:sp>
      <p:cxnSp>
        <p:nvCxnSpPr>
          <p:cNvPr id="28" name="Connector: Curved 27">
            <a:extLst>
              <a:ext uri="{FF2B5EF4-FFF2-40B4-BE49-F238E27FC236}">
                <a16:creationId xmlns:a16="http://schemas.microsoft.com/office/drawing/2014/main" id="{4CA7E80E-5C5A-42DB-AD94-FF3326C7D0F1}"/>
              </a:ext>
            </a:extLst>
          </p:cNvPr>
          <p:cNvCxnSpPr>
            <a:cxnSpLocks/>
            <a:stCxn id="27" idx="2"/>
            <a:endCxn id="4" idx="5"/>
          </p:cNvCxnSpPr>
          <p:nvPr/>
        </p:nvCxnSpPr>
        <p:spPr>
          <a:xfrm rot="10800000">
            <a:off x="6608035" y="2868102"/>
            <a:ext cx="1547232" cy="1293920"/>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9" name="Connector: Curved 28">
            <a:extLst>
              <a:ext uri="{FF2B5EF4-FFF2-40B4-BE49-F238E27FC236}">
                <a16:creationId xmlns:a16="http://schemas.microsoft.com/office/drawing/2014/main" id="{A2B731E5-E042-40FD-A239-A2D045F2EFB4}"/>
              </a:ext>
            </a:extLst>
          </p:cNvPr>
          <p:cNvCxnSpPr>
            <a:cxnSpLocks/>
            <a:stCxn id="4" idx="6"/>
            <a:endCxn id="27" idx="0"/>
          </p:cNvCxnSpPr>
          <p:nvPr/>
        </p:nvCxnSpPr>
        <p:spPr>
          <a:xfrm>
            <a:off x="6868641" y="2448901"/>
            <a:ext cx="2393827" cy="1120281"/>
          </a:xfrm>
          <a:prstGeom prst="curvedConnector2">
            <a:avLst/>
          </a:prstGeom>
          <a:ln w="28575">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AEAE3E7D-3D0A-42F6-BF66-719E155FB5F1}"/>
              </a:ext>
            </a:extLst>
          </p:cNvPr>
          <p:cNvSpPr txBox="1"/>
          <p:nvPr/>
        </p:nvSpPr>
        <p:spPr>
          <a:xfrm>
            <a:off x="6417242" y="2722796"/>
            <a:ext cx="788913"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sp>
        <p:nvSpPr>
          <p:cNvPr id="43" name="TextBox 42">
            <a:extLst>
              <a:ext uri="{FF2B5EF4-FFF2-40B4-BE49-F238E27FC236}">
                <a16:creationId xmlns:a16="http://schemas.microsoft.com/office/drawing/2014/main" id="{EA0DD58C-9ED8-4009-BB73-9CDE9B0665CB}"/>
              </a:ext>
            </a:extLst>
          </p:cNvPr>
          <p:cNvSpPr txBox="1"/>
          <p:nvPr/>
        </p:nvSpPr>
        <p:spPr>
          <a:xfrm>
            <a:off x="4698157" y="2722796"/>
            <a:ext cx="918734" cy="523220"/>
          </a:xfrm>
          <a:prstGeom prst="rect">
            <a:avLst/>
          </a:prstGeom>
          <a:noFill/>
        </p:spPr>
        <p:txBody>
          <a:bodyPr wrap="square" rtlCol="0">
            <a:spAutoFit/>
          </a:bodyPr>
          <a:lstStyle/>
          <a:p>
            <a:pPr algn="ctr"/>
            <a:r>
              <a:rPr lang="en-CA" sz="2800" dirty="0">
                <a:solidFill>
                  <a:schemeClr val="bg2">
                    <a:lumMod val="75000"/>
                  </a:schemeClr>
                </a:solidFill>
                <a:latin typeface="Arial" panose="020B0604020202020204" pitchFamily="34" charset="0"/>
                <a:cs typeface="Arial" panose="020B0604020202020204" pitchFamily="34" charset="0"/>
              </a:rPr>
              <a:t>?</a:t>
            </a:r>
          </a:p>
        </p:txBody>
      </p:sp>
      <p:pic>
        <p:nvPicPr>
          <p:cNvPr id="67" name="Picture 66" descr="A picture containing ax, vector graphics, tool&#10;&#10;Description automatically generated">
            <a:extLst>
              <a:ext uri="{FF2B5EF4-FFF2-40B4-BE49-F238E27FC236}">
                <a16:creationId xmlns:a16="http://schemas.microsoft.com/office/drawing/2014/main" id="{764C8E1B-6506-4E0F-9585-719819522437}"/>
              </a:ext>
            </a:extLst>
          </p:cNvPr>
          <p:cNvPicPr>
            <a:picLocks noChangeAspect="1"/>
          </p:cNvPicPr>
          <p:nvPr/>
        </p:nvPicPr>
        <p:blipFill>
          <a:blip r:embed="rId3">
            <a:alphaModFix amt="27000"/>
            <a:extLst>
              <a:ext uri="{28A0092B-C50C-407E-A947-70E740481C1C}">
                <a14:useLocalDpi xmlns:a14="http://schemas.microsoft.com/office/drawing/2010/main" val="0"/>
              </a:ext>
            </a:extLst>
          </a:blip>
          <a:stretch>
            <a:fillRect/>
          </a:stretch>
        </p:blipFill>
        <p:spPr>
          <a:xfrm>
            <a:off x="5818651" y="1917468"/>
            <a:ext cx="320453" cy="263573"/>
          </a:xfrm>
          <a:prstGeom prst="rect">
            <a:avLst/>
          </a:prstGeom>
        </p:spPr>
      </p:pic>
      <p:pic>
        <p:nvPicPr>
          <p:cNvPr id="68" name="Picture 67" descr="Icon&#10;&#10;Description automatically generated">
            <a:extLst>
              <a:ext uri="{FF2B5EF4-FFF2-40B4-BE49-F238E27FC236}">
                <a16:creationId xmlns:a16="http://schemas.microsoft.com/office/drawing/2014/main" id="{D0336572-A12D-4277-AFB1-2E1D85C2AFF3}"/>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7916277" y="2099000"/>
            <a:ext cx="413076" cy="413076"/>
          </a:xfrm>
          <a:prstGeom prst="rect">
            <a:avLst/>
          </a:prstGeom>
        </p:spPr>
      </p:pic>
      <p:pic>
        <p:nvPicPr>
          <p:cNvPr id="69" name="Picture 68" descr="Icon&#10;&#10;Description automatically generated">
            <a:extLst>
              <a:ext uri="{FF2B5EF4-FFF2-40B4-BE49-F238E27FC236}">
                <a16:creationId xmlns:a16="http://schemas.microsoft.com/office/drawing/2014/main" id="{C641CA3F-1E2B-4658-9CFC-D700B62D1D66}"/>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7272791" y="3502098"/>
            <a:ext cx="413076" cy="413076"/>
          </a:xfrm>
          <a:prstGeom prst="rect">
            <a:avLst/>
          </a:prstGeom>
        </p:spPr>
      </p:pic>
      <p:pic>
        <p:nvPicPr>
          <p:cNvPr id="70" name="Picture 69" descr="Icon&#10;&#10;Description automatically generated">
            <a:extLst>
              <a:ext uri="{FF2B5EF4-FFF2-40B4-BE49-F238E27FC236}">
                <a16:creationId xmlns:a16="http://schemas.microsoft.com/office/drawing/2014/main" id="{0AFC16C8-1560-4BA3-9B7E-427A5BDD661F}"/>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4432167" y="3405056"/>
            <a:ext cx="413076" cy="413076"/>
          </a:xfrm>
          <a:prstGeom prst="rect">
            <a:avLst/>
          </a:prstGeom>
        </p:spPr>
      </p:pic>
      <p:pic>
        <p:nvPicPr>
          <p:cNvPr id="71" name="Picture 70" descr="Icon&#10;&#10;Description automatically generated">
            <a:extLst>
              <a:ext uri="{FF2B5EF4-FFF2-40B4-BE49-F238E27FC236}">
                <a16:creationId xmlns:a16="http://schemas.microsoft.com/office/drawing/2014/main" id="{0875A9E8-3EEB-467F-A7EC-9FB35B1E504D}"/>
              </a:ext>
            </a:extLst>
          </p:cNvPr>
          <p:cNvPicPr>
            <a:picLocks noChangeAspect="1"/>
          </p:cNvPicPr>
          <p:nvPr/>
        </p:nvPicPr>
        <p:blipFill>
          <a:blip r:embed="rId4">
            <a:alphaModFix amt="27000"/>
            <a:extLst>
              <a:ext uri="{28A0092B-C50C-407E-A947-70E740481C1C}">
                <a14:useLocalDpi xmlns:a14="http://schemas.microsoft.com/office/drawing/2010/main" val="0"/>
              </a:ext>
            </a:extLst>
          </a:blip>
          <a:stretch>
            <a:fillRect/>
          </a:stretch>
        </p:blipFill>
        <p:spPr>
          <a:xfrm>
            <a:off x="3628403" y="2158607"/>
            <a:ext cx="413076" cy="413076"/>
          </a:xfrm>
          <a:prstGeom prst="rect">
            <a:avLst/>
          </a:prstGeom>
        </p:spPr>
      </p:pic>
      <p:sp>
        <p:nvSpPr>
          <p:cNvPr id="19" name="TextBox 18">
            <a:extLst>
              <a:ext uri="{FF2B5EF4-FFF2-40B4-BE49-F238E27FC236}">
                <a16:creationId xmlns:a16="http://schemas.microsoft.com/office/drawing/2014/main" id="{57371105-7E7A-496C-9D68-E39AD2A4D395}"/>
              </a:ext>
            </a:extLst>
          </p:cNvPr>
          <p:cNvSpPr txBox="1"/>
          <p:nvPr/>
        </p:nvSpPr>
        <p:spPr>
          <a:xfrm>
            <a:off x="3048000" y="5006630"/>
            <a:ext cx="6096000" cy="369332"/>
          </a:xfrm>
          <a:prstGeom prst="rect">
            <a:avLst/>
          </a:prstGeom>
          <a:noFill/>
        </p:spPr>
        <p:txBody>
          <a:bodyPr wrap="square">
            <a:spAutoFit/>
          </a:bodyPr>
          <a:lstStyle/>
          <a:p>
            <a:pPr algn="ctr"/>
            <a:r>
              <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geolocated</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social media data</a:t>
            </a:r>
            <a:endParaRPr lang="en-CA" dirty="0">
              <a:solidFill>
                <a:schemeClr val="bg2">
                  <a:lumMod val="25000"/>
                </a:schemeClr>
              </a:solidFill>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33DE01BB-A8B4-4AB4-92B2-45DDB31AE006}"/>
              </a:ext>
            </a:extLst>
          </p:cNvPr>
          <p:cNvSpPr txBox="1"/>
          <p:nvPr/>
        </p:nvSpPr>
        <p:spPr>
          <a:xfrm>
            <a:off x="2525769" y="5896802"/>
            <a:ext cx="6906215" cy="369332"/>
          </a:xfrm>
          <a:prstGeom prst="rect">
            <a:avLst/>
          </a:prstGeom>
          <a:noFill/>
        </p:spPr>
        <p:txBody>
          <a:bodyPr wrap="square">
            <a:spAutoFit/>
          </a:bodyPr>
          <a:lstStyle/>
          <a:p>
            <a:pPr algn="ctr"/>
            <a:r>
              <a:rPr lang="en-CA" b="1" dirty="0">
                <a:solidFill>
                  <a:schemeClr val="bg2">
                    <a:lumMod val="25000"/>
                  </a:schemeClr>
                </a:solidFill>
                <a:latin typeface="Arial" panose="020B0604020202020204" pitchFamily="34" charset="0"/>
                <a:cs typeface="Arial" panose="020B0604020202020204" pitchFamily="34" charset="0"/>
              </a:rPr>
              <a:t>relationship</a:t>
            </a:r>
            <a:r>
              <a:rPr lang="en-CA" dirty="0">
                <a:solidFill>
                  <a:schemeClr val="bg2">
                    <a:lumMod val="25000"/>
                  </a:schemeClr>
                </a:solidFill>
                <a:latin typeface="Arial" panose="020B0604020202020204" pitchFamily="34" charset="0"/>
                <a:cs typeface="Arial" panose="020B0604020202020204" pitchFamily="34" charset="0"/>
              </a:rPr>
              <a:t> between </a:t>
            </a:r>
            <a:r>
              <a:rPr lang="en-CA" b="1" dirty="0">
                <a:solidFill>
                  <a:schemeClr val="bg2">
                    <a:lumMod val="25000"/>
                  </a:schemeClr>
                </a:solidFill>
                <a:latin typeface="Arial" panose="020B0604020202020204" pitchFamily="34" charset="0"/>
                <a:cs typeface="Arial" panose="020B0604020202020204" pitchFamily="34" charset="0"/>
              </a:rPr>
              <a:t>hashtag activism </a:t>
            </a:r>
            <a:r>
              <a:rPr lang="en-CA" dirty="0">
                <a:solidFill>
                  <a:schemeClr val="bg2">
                    <a:lumMod val="25000"/>
                  </a:schemeClr>
                </a:solidFill>
                <a:latin typeface="Arial" panose="020B0604020202020204" pitchFamily="34" charset="0"/>
                <a:cs typeface="Arial" panose="020B0604020202020204" pitchFamily="34" charset="0"/>
              </a:rPr>
              <a:t>and </a:t>
            </a:r>
            <a:r>
              <a:rPr lang="en-CA" b="1" dirty="0">
                <a:solidFill>
                  <a:schemeClr val="bg2">
                    <a:lumMod val="25000"/>
                  </a:schemeClr>
                </a:solidFill>
                <a:latin typeface="Arial" panose="020B0604020202020204" pitchFamily="34" charset="0"/>
                <a:cs typeface="Arial" panose="020B0604020202020204" pitchFamily="34" charset="0"/>
              </a:rPr>
              <a:t>political processes</a:t>
            </a:r>
            <a:endParaRPr lang="en-CA" b="1" dirty="0"/>
          </a:p>
        </p:txBody>
      </p:sp>
      <p:cxnSp>
        <p:nvCxnSpPr>
          <p:cNvPr id="22" name="Connector: Curved 21">
            <a:extLst>
              <a:ext uri="{FF2B5EF4-FFF2-40B4-BE49-F238E27FC236}">
                <a16:creationId xmlns:a16="http://schemas.microsoft.com/office/drawing/2014/main" id="{ABBFF9CE-EFC9-45BE-8E30-2799AB873598}"/>
              </a:ext>
            </a:extLst>
          </p:cNvPr>
          <p:cNvCxnSpPr>
            <a:cxnSpLocks/>
          </p:cNvCxnSpPr>
          <p:nvPr/>
        </p:nvCxnSpPr>
        <p:spPr>
          <a:xfrm rot="16200000" flipH="1">
            <a:off x="5692805" y="5636382"/>
            <a:ext cx="572143"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1680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4296</TotalTime>
  <Words>5357</Words>
  <Application>Microsoft Office PowerPoint</Application>
  <PresentationFormat>Widescreen</PresentationFormat>
  <Paragraphs>591</Paragraphs>
  <Slides>60</Slides>
  <Notes>53</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60</vt:i4>
      </vt:variant>
    </vt:vector>
  </HeadingPairs>
  <TitlesOfParts>
    <vt:vector size="68" baseType="lpstr">
      <vt:lpstr>Arial</vt:lpstr>
      <vt:lpstr>Arial</vt:lpstr>
      <vt:lpstr>Calibri</vt:lpstr>
      <vt:lpstr>Calibri Light</vt:lpstr>
      <vt:lpstr>Courier New</vt:lpstr>
      <vt:lpstr>Symbol</vt:lpstr>
      <vt:lpstr>Wingdings</vt:lpstr>
      <vt:lpstr>Office Theme</vt:lpstr>
      <vt:lpstr>#Hashtags as a Means for Political Action</vt:lpstr>
      <vt:lpstr>Overview</vt:lpstr>
      <vt:lpstr>Problem 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Case Study</vt:lpstr>
      <vt:lpstr>Methods and Experimental design</vt:lpstr>
      <vt:lpstr>PowerPoint Presentation</vt:lpstr>
      <vt:lpstr>PowerPoint Presentation</vt:lpstr>
      <vt:lpstr>PowerPoint Presentation</vt:lpstr>
      <vt:lpstr>PowerPoint Presentation</vt:lpstr>
      <vt:lpstr>PowerPoint Presentation</vt:lpstr>
      <vt:lpstr>PowerPoint Presentation</vt:lpstr>
      <vt:lpstr>Hashtag Activism and Physical Protest: Evidence from #JusticeForGeorgeFloyd</vt:lpstr>
      <vt:lpstr>PowerPoint Presentation</vt:lpstr>
      <vt:lpstr>PowerPoint Presentation</vt:lpstr>
      <vt:lpstr>But… is this true in space as well?</vt:lpstr>
      <vt:lpstr>Median Pearson r = 0.74  Median r2 = 0.55</vt:lpstr>
      <vt:lpstr>PowerPoint Presentation</vt:lpstr>
      <vt:lpstr>PowerPoint Presentation</vt:lpstr>
      <vt:lpstr>PowerPoint Presentation</vt:lpstr>
      <vt:lpstr>But… what happens first?</vt:lpstr>
      <vt:lpstr>Lagged Regressions</vt:lpstr>
      <vt:lpstr>Optimal Lag =  Tweets lead by 1 day</vt:lpstr>
      <vt:lpstr>Optimal Lag =  Tweets lead by 1+ days for 41 out of 51 states</vt:lpstr>
      <vt:lpstr>PowerPoint Presentation</vt:lpstr>
      <vt:lpstr>Problem: how to avoid unethical side effects?</vt:lpstr>
      <vt:lpstr>PowerPoint Presentation</vt:lpstr>
      <vt:lpstr>PowerPoint Presentation</vt:lpstr>
      <vt:lpstr>Additional Findings</vt:lpstr>
      <vt:lpstr>PowerPoint Presentation</vt:lpstr>
      <vt:lpstr>PowerPoint Presentation</vt:lpstr>
      <vt:lpstr>PowerPoint Presentation</vt:lpstr>
      <vt:lpstr>PowerPoint Presentation</vt:lpstr>
      <vt:lpstr>PowerPoint Presentation</vt:lpstr>
      <vt:lpstr>Next steps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Next steps</vt:lpstr>
      <vt:lpstr>PowerPoint Presentation</vt:lpstr>
      <vt:lpstr>Methods</vt:lpstr>
      <vt:lpstr>Methods</vt:lpstr>
      <vt:lpstr>PowerPoint Presentation</vt:lpstr>
      <vt:lpstr>PowerPoint Presentation</vt:lpstr>
      <vt:lpstr>Knowledge Gap</vt:lpstr>
      <vt:lpstr>Knowledge Gap</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276</cp:revision>
  <dcterms:created xsi:type="dcterms:W3CDTF">2021-03-16T21:21:26Z</dcterms:created>
  <dcterms:modified xsi:type="dcterms:W3CDTF">2021-06-16T15:09:47Z</dcterms:modified>
</cp:coreProperties>
</file>